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499" r:id="rId2"/>
    <p:sldId id="501" r:id="rId3"/>
    <p:sldId id="538" r:id="rId4"/>
    <p:sldId id="500" r:id="rId5"/>
    <p:sldId id="508" r:id="rId6"/>
    <p:sldId id="503" r:id="rId7"/>
    <p:sldId id="539" r:id="rId8"/>
    <p:sldId id="511" r:id="rId9"/>
    <p:sldId id="512" r:id="rId10"/>
    <p:sldId id="505" r:id="rId11"/>
    <p:sldId id="513" r:id="rId12"/>
    <p:sldId id="506" r:id="rId13"/>
    <p:sldId id="514" r:id="rId14"/>
    <p:sldId id="516" r:id="rId15"/>
    <p:sldId id="515" r:id="rId16"/>
    <p:sldId id="517" r:id="rId17"/>
    <p:sldId id="540" r:id="rId18"/>
    <p:sldId id="537" r:id="rId19"/>
    <p:sldId id="524" r:id="rId20"/>
    <p:sldId id="525" r:id="rId21"/>
    <p:sldId id="526" r:id="rId22"/>
    <p:sldId id="528" r:id="rId23"/>
    <p:sldId id="529" r:id="rId24"/>
    <p:sldId id="530" r:id="rId25"/>
    <p:sldId id="532" r:id="rId26"/>
    <p:sldId id="533" r:id="rId27"/>
    <p:sldId id="534" r:id="rId28"/>
    <p:sldId id="466" r:id="rId29"/>
    <p:sldId id="461" r:id="rId30"/>
    <p:sldId id="484" r:id="rId31"/>
    <p:sldId id="460" r:id="rId32"/>
    <p:sldId id="265" r:id="rId33"/>
    <p:sldId id="485" r:id="rId34"/>
    <p:sldId id="291" r:id="rId35"/>
    <p:sldId id="282" r:id="rId36"/>
    <p:sldId id="283" r:id="rId37"/>
    <p:sldId id="284" r:id="rId38"/>
    <p:sldId id="285" r:id="rId39"/>
    <p:sldId id="286" r:id="rId40"/>
    <p:sldId id="287" r:id="rId41"/>
    <p:sldId id="290" r:id="rId42"/>
    <p:sldId id="289" r:id="rId43"/>
    <p:sldId id="486" r:id="rId44"/>
  </p:sldIdLst>
  <p:sldSz cx="9144000" cy="5143500" type="screen16x9"/>
  <p:notesSz cx="9144000" cy="51435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kplus" initials="l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00" autoAdjust="0"/>
  </p:normalViewPr>
  <p:slideViewPr>
    <p:cSldViewPr>
      <p:cViewPr>
        <p:scale>
          <a:sx n="112" d="100"/>
          <a:sy n="112" d="100"/>
        </p:scale>
        <p:origin x="-80" y="1040"/>
      </p:cViewPr>
      <p:guideLst>
        <p:guide orient="horz" pos="2863"/>
        <p:guide pos="22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87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914401" y="2443163"/>
            <a:ext cx="7315199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 panose="020B0604020202020204"/>
              <a:buNone/>
            </a:pPr>
            <a:endParaRPr sz="1100" b="0" i="0" u="none" strike="noStrike" cap="none" baseline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914401" y="2443163"/>
            <a:ext cx="7315199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 panose="020B0604020202020204"/>
              <a:buNone/>
            </a:pPr>
            <a:endParaRPr sz="1100" b="0" i="0" u="none" strike="noStrike" cap="none" baseline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914401" y="2443163"/>
            <a:ext cx="7315199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1100" dirty="0" smtClean="0"/>
              <a:t>Manage data(mutable) in spark executors (store memory </a:t>
            </a:r>
            <a:r>
              <a:rPr lang="en-US" sz="1100" dirty="0" err="1" smtClean="0"/>
              <a:t>mgr</a:t>
            </a:r>
            <a:r>
              <a:rPr lang="en-US" sz="1100" dirty="0" smtClean="0"/>
              <a:t> works with Block </a:t>
            </a:r>
            <a:r>
              <a:rPr lang="en-US" sz="1100" dirty="0" err="1" smtClean="0"/>
              <a:t>mgr</a:t>
            </a:r>
            <a:r>
              <a:rPr lang="en-US" sz="1100" dirty="0" smtClean="0"/>
              <a:t>)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en-US" sz="1100" dirty="0" smtClean="0"/>
              <a:t>Make executors long lived</a:t>
            </a:r>
          </a:p>
          <a:p>
            <a:r>
              <a:rPr lang="en-US" sz="1100" dirty="0" smtClean="0"/>
              <a:t>Which means, spark drivers run de-coupled .. they can fail. 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en-US" sz="1100" dirty="0" smtClean="0"/>
              <a:t>- managed Drivers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en-US" sz="1100" dirty="0" smtClean="0"/>
              <a:t>- Selective scheduling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en-US" sz="1100" dirty="0" smtClean="0"/>
              <a:t>- Deeply integrate with query engine for optimizations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en-US" sz="1100" dirty="0" smtClean="0"/>
              <a:t>- Full SQL support: including transactions, DML, catalog integration</a:t>
            </a:r>
          </a:p>
          <a:p>
            <a:pPr marL="0" marR="0" lvl="0" indent="0" algn="l" rtl="0">
              <a:spcBef>
                <a:spcPts val="0"/>
              </a:spcBef>
              <a:buFont typeface="Arial" panose="020B0604020202020204"/>
              <a:buNone/>
            </a:pPr>
            <a:endParaRPr sz="1100" b="0" i="0" u="none" strike="noStrike" cap="none" baseline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913581" y="2442814"/>
            <a:ext cx="7316839" cy="23147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17/5/13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6464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17/5/13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6464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88543" y="1220507"/>
            <a:ext cx="3474085" cy="3133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46464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25952" y="1220507"/>
            <a:ext cx="3771900" cy="3133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46464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17/5/13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6464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17/5/13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17/5/13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17/5/13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524"/>
            <a:ext cx="9143999" cy="514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2230"/>
          </a:xfrm>
          <a:custGeom>
            <a:avLst/>
            <a:gdLst/>
            <a:ahLst/>
            <a:cxnLst/>
            <a:rect l="l" t="t" r="r" b="b"/>
            <a:pathLst>
              <a:path w="9144000" h="62230">
                <a:moveTo>
                  <a:pt x="0" y="61781"/>
                </a:moveTo>
                <a:lnTo>
                  <a:pt x="9143999" y="61781"/>
                </a:lnTo>
                <a:lnTo>
                  <a:pt x="9143999" y="59"/>
                </a:lnTo>
                <a:lnTo>
                  <a:pt x="0" y="59"/>
                </a:lnTo>
                <a:lnTo>
                  <a:pt x="0" y="61781"/>
                </a:lnTo>
              </a:path>
            </a:pathLst>
          </a:custGeom>
          <a:solidFill>
            <a:srgbClr val="008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803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64646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0347" y="2048308"/>
            <a:ext cx="8223305" cy="1337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sp>
        <p:nvSpPr>
          <p:cNvPr id="8" name="矩形 7"/>
          <p:cNvSpPr/>
          <p:nvPr userDrawn="1"/>
        </p:nvSpPr>
        <p:spPr>
          <a:xfrm>
            <a:off x="76200" y="4801055"/>
            <a:ext cx="324607" cy="285750"/>
          </a:xfrm>
          <a:prstGeom prst="rect">
            <a:avLst/>
          </a:prstGeom>
          <a:solidFill>
            <a:schemeClr val="accent4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8577" y="4650669"/>
            <a:ext cx="3859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</a:t>
            </a:r>
            <a:endParaRPr lang="zh-CN" altLang="en-US" sz="2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/>
        </p:nvSpPr>
        <p:spPr>
          <a:xfrm>
            <a:off x="0" y="1885950"/>
            <a:ext cx="9144000" cy="12865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2035691"/>
            <a:ext cx="1038070" cy="98707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75290" y="2154176"/>
            <a:ext cx="7906710" cy="1600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4000" b="1" spc="-4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Data Science</a:t>
            </a:r>
            <a:r>
              <a:rPr lang="zh-CN" altLang="en-US" sz="4000" b="1" spc="-3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4000" b="1" spc="-3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Platform</a:t>
            </a:r>
          </a:p>
          <a:p>
            <a:pPr marL="12700">
              <a:lnSpc>
                <a:spcPct val="100000"/>
              </a:lnSpc>
            </a:pPr>
            <a:r>
              <a:rPr lang="en-US" altLang="zh-CN" sz="2400" b="1" spc="-3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—</a:t>
            </a:r>
            <a:r>
              <a:rPr lang="en-US" altLang="en-US" sz="2400" b="1" spc="-30" dirty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创</a:t>
            </a:r>
            <a:r>
              <a:rPr lang="en-US" altLang="en-US" sz="2400" b="1" spc="-3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新的数据科学分析</a:t>
            </a:r>
            <a:r>
              <a:rPr lang="zh-CN" altLang="en-US" sz="2400" b="1" spc="-3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平台</a:t>
            </a:r>
            <a:endParaRPr lang="en-US" altLang="zh-CN" sz="2400" dirty="0"/>
          </a:p>
          <a:p>
            <a:pPr marL="12700">
              <a:lnSpc>
                <a:spcPct val="100000"/>
              </a:lnSpc>
            </a:pPr>
            <a:r>
              <a:rPr lang="zh-CN" altLang="zh-CN" sz="4000" b="1" spc="-3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 </a:t>
            </a:r>
            <a:endParaRPr sz="4000" dirty="0">
              <a:solidFill>
                <a:srgbClr val="8064A2"/>
              </a:solidFill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755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</a:t>
            </a:r>
            <a:r>
              <a:rPr kumimoji="1" lang="zh-CN" altLang="en-US" dirty="0" smtClean="0"/>
              <a:t> 抽取加载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离线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3" y="2190750"/>
            <a:ext cx="2404707" cy="200766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04800" y="1425773"/>
            <a:ext cx="2438400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/>
              <a:t>FTP/HTTP/SSH</a:t>
            </a:r>
            <a:r>
              <a:rPr lang="zh-CN" altLang="en-US" sz="1400" dirty="0" smtClean="0"/>
              <a:t>文件数据加载</a:t>
            </a:r>
            <a:endParaRPr lang="zh-CN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3581400" y="1425773"/>
            <a:ext cx="2438400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smtClean="0"/>
              <a:t>SQL</a:t>
            </a:r>
            <a:r>
              <a:rPr lang="zh-CN" altLang="en-US" sz="1400" dirty="0" smtClean="0"/>
              <a:t>数据库数据加载</a:t>
            </a:r>
            <a:endParaRPr lang="zh-CN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6629400" y="1425773"/>
            <a:ext cx="2438400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 smtClean="0"/>
              <a:t>NoSQL</a:t>
            </a:r>
            <a:r>
              <a:rPr lang="zh-CN" altLang="en-US" sz="1400" dirty="0" smtClean="0"/>
              <a:t>数据库数据加载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103231"/>
            <a:ext cx="1751582" cy="23735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724150"/>
            <a:ext cx="1752600" cy="7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</a:t>
            </a:r>
            <a:r>
              <a:rPr kumimoji="1" lang="zh-CN" altLang="en-US" dirty="0" smtClean="0"/>
              <a:t> 抽取加载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离线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04800" y="1425773"/>
            <a:ext cx="2438400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/>
              <a:t>支持</a:t>
            </a:r>
            <a:r>
              <a:rPr lang="en-US" altLang="zh-CN" sz="1400" dirty="0" smtClean="0"/>
              <a:t>Teradata</a:t>
            </a:r>
            <a:endParaRPr lang="zh-CN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3581400" y="1425773"/>
            <a:ext cx="2438400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/>
              <a:t>支持</a:t>
            </a:r>
            <a:r>
              <a:rPr lang="en-US" altLang="zh-CN" sz="1400" dirty="0" err="1" smtClean="0"/>
              <a:t>MongoDB</a:t>
            </a:r>
            <a:endParaRPr lang="zh-CN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6629400" y="1425773"/>
            <a:ext cx="2438400" cy="3077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/>
              <a:t>支持 </a:t>
            </a:r>
            <a:r>
              <a:rPr lang="en-US" altLang="zh-CN" sz="1400" dirty="0" smtClean="0"/>
              <a:t>Oracle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343150"/>
            <a:ext cx="2743199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52750"/>
            <a:ext cx="1459693" cy="111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495550"/>
            <a:ext cx="227972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5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/>
              <a:t>DSP </a:t>
            </a:r>
            <a:r>
              <a:rPr kumimoji="1" lang="zh-CN" altLang="en-US" dirty="0" smtClean="0"/>
              <a:t>实验室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28750"/>
            <a:ext cx="2057400" cy="30080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85950"/>
            <a:ext cx="3575872" cy="22750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1000" y="1380351"/>
            <a:ext cx="4816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实验室可对数据集进行抽样、过滤等操作，以及进行算法分析操作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908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 </a:t>
            </a:r>
            <a:r>
              <a:rPr kumimoji="1" lang="zh-CN" altLang="en-US" dirty="0" smtClean="0"/>
              <a:t>数据准备和预览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1150"/>
            <a:ext cx="3534271" cy="2800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6400" y="1276350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从数据库中准备数据集</a:t>
            </a:r>
            <a:endParaRPr kumimoji="1" lang="zh-CN" altLang="en-US" sz="1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885950"/>
            <a:ext cx="3422481" cy="2571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48400" y="1276350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对数据集进行预览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8315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 </a:t>
            </a:r>
            <a:r>
              <a:rPr kumimoji="1" lang="zh-CN" altLang="en-US" dirty="0" smtClean="0"/>
              <a:t>机器学习建模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52600" y="1639729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在数据集上创建模型</a:t>
            </a:r>
            <a:endParaRPr kumimoji="1" lang="zh-CN" altLang="en-US" sz="1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38350"/>
            <a:ext cx="2428875" cy="2571750"/>
          </a:xfrm>
          <a:prstGeom prst="rect">
            <a:avLst/>
          </a:prstGeom>
        </p:spPr>
      </p:pic>
      <p:pic>
        <p:nvPicPr>
          <p:cNvPr id="9" name="图片 8" descr="0E6159A8F0F5E50C72EF8DCB568AE2C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66950"/>
            <a:ext cx="3814319" cy="21108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38800" y="1639729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选择机器学习模型进行训练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9070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 </a:t>
            </a:r>
            <a:r>
              <a:rPr kumimoji="1" lang="zh-CN" altLang="en-US" dirty="0" smtClean="0"/>
              <a:t>机器学习建模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1" y="2114550"/>
            <a:ext cx="3886200" cy="2286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1639729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运行模型后得出训练结果</a:t>
            </a:r>
            <a:endParaRPr kumimoji="1" lang="zh-CN" altLang="en-US" sz="1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14550"/>
            <a:ext cx="4050800" cy="23399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52600" y="1639729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查看模型置信度和交叉影响因子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8157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/>
              <a:t>DSP </a:t>
            </a:r>
            <a:r>
              <a:rPr kumimoji="1" lang="zh-CN" altLang="en-US" dirty="0" smtClean="0"/>
              <a:t>可视化工作流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10371"/>
            <a:ext cx="4186617" cy="27187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87122"/>
            <a:ext cx="4109201" cy="2419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5000" y="1639729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构建可视化数据分析工作流</a:t>
            </a:r>
            <a:endParaRPr kumimoji="1" lang="zh-CN" altLang="en-US" sz="1000" dirty="0"/>
          </a:p>
        </p:txBody>
      </p:sp>
      <p:sp>
        <p:nvSpPr>
          <p:cNvPr id="7" name="文本框 6"/>
          <p:cNvSpPr txBox="1"/>
          <p:nvPr/>
        </p:nvSpPr>
        <p:spPr>
          <a:xfrm>
            <a:off x="6400800" y="1639729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运行此工作流得到分析结果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3960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 </a:t>
            </a:r>
            <a:r>
              <a:rPr kumimoji="1" lang="zh-CN" altLang="en-US" dirty="0" smtClean="0"/>
              <a:t>场景监控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5150"/>
            <a:ext cx="9144000" cy="85434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8800" y="2419350"/>
            <a:ext cx="533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DSP</a:t>
            </a:r>
            <a:r>
              <a:rPr kumimoji="1" lang="zh-CN" altLang="en-US" sz="1000" dirty="0" smtClean="0"/>
              <a:t> 可对数据分析操作进行记录，记录在数据集上运行的脚本时间，可进行追踪和回滚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2944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en-US" dirty="0" smtClean="0"/>
              <a:t>DSP </a:t>
            </a:r>
            <a:r>
              <a:rPr kumimoji="1" lang="en-US" altLang="en-US" dirty="0" err="1" smtClean="0"/>
              <a:t>内置Spark</a:t>
            </a:r>
            <a:r>
              <a:rPr kumimoji="1" lang="en-US" altLang="zh-CN" dirty="0" err="1" smtClean="0"/>
              <a:t>DB</a:t>
            </a:r>
            <a:endParaRPr kumimoji="1"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idx="1"/>
          </p:nvPr>
        </p:nvSpPr>
        <p:spPr>
          <a:xfrm>
            <a:off x="460347" y="1352550"/>
            <a:ext cx="8223305" cy="3046988"/>
          </a:xfrm>
        </p:spPr>
        <p:txBody>
          <a:bodyPr/>
          <a:lstStyle/>
          <a:p>
            <a:r>
              <a:rPr kumimoji="1" lang="en-US" altLang="zh-CN" dirty="0" err="1" smtClean="0"/>
              <a:t>SparkDB</a:t>
            </a:r>
            <a:r>
              <a:rPr kumimoji="1" lang="zh-CN" altLang="en-US" dirty="0" smtClean="0"/>
              <a:t> 利用内存加速现有的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平台。</a:t>
            </a:r>
            <a:r>
              <a:rPr lang="zh-CN" altLang="en-US" dirty="0" smtClean="0"/>
              <a:t>使用传统数据库的</a:t>
            </a:r>
            <a:r>
              <a:rPr lang="zh-CN" altLang="zh-CN" dirty="0" smtClean="0"/>
              <a:t>行</a:t>
            </a:r>
            <a:r>
              <a:rPr lang="en-US" altLang="zh-CN" dirty="0"/>
              <a:t>(Row)</a:t>
            </a:r>
            <a:r>
              <a:rPr lang="zh-CN" altLang="zh-CN" dirty="0"/>
              <a:t>或列</a:t>
            </a:r>
            <a:r>
              <a:rPr lang="en-US" altLang="zh-CN" dirty="0"/>
              <a:t>(Column)</a:t>
            </a:r>
            <a:r>
              <a:rPr lang="zh-CN" altLang="zh-CN" dirty="0"/>
              <a:t>格式来管理数据。列格式衍生自</a:t>
            </a:r>
            <a:r>
              <a:rPr lang="en-US" altLang="zh-CN" dirty="0"/>
              <a:t> Spark RDD </a:t>
            </a:r>
            <a:r>
              <a:rPr lang="zh-CN" altLang="zh-CN" dirty="0"/>
              <a:t>缓存实现，并能够进行压缩。面向行的表能够在</a:t>
            </a:r>
            <a:r>
              <a:rPr lang="en-US" altLang="zh-CN" dirty="0"/>
              <a:t>Key </a:t>
            </a:r>
            <a:r>
              <a:rPr lang="zh-CN" altLang="zh-CN" dirty="0"/>
              <a:t>或副列上进行索引，支持在索引键上进行快速读写数据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SparkDB</a:t>
            </a:r>
            <a:r>
              <a:rPr lang="zh-CN" altLang="en-US" dirty="0" smtClean="0"/>
              <a:t>分布式内存数据库</a:t>
            </a:r>
            <a:endParaRPr lang="en-US" altLang="zh-CN" dirty="0" smtClean="0"/>
          </a:p>
          <a:p>
            <a:r>
              <a:rPr lang="zh-CN" altLang="zh-CN" dirty="0" smtClean="0"/>
              <a:t>—</a:t>
            </a:r>
            <a:r>
              <a:rPr lang="zh-CN" altLang="en-US" dirty="0" smtClean="0"/>
              <a:t>支持</a:t>
            </a:r>
            <a:r>
              <a:rPr lang="zh-CN" altLang="zh-CN" dirty="0" smtClean="0"/>
              <a:t>两种编</a:t>
            </a:r>
            <a:r>
              <a:rPr lang="zh-CN" altLang="zh-CN" dirty="0"/>
              <a:t>程模型—</a:t>
            </a:r>
            <a:r>
              <a:rPr lang="en-US" altLang="zh-CN" dirty="0"/>
              <a:t>SQL </a:t>
            </a:r>
            <a:r>
              <a:rPr lang="zh-CN" altLang="zh-CN" dirty="0"/>
              <a:t>和</a:t>
            </a:r>
            <a:r>
              <a:rPr lang="en-US" altLang="zh-CN" dirty="0"/>
              <a:t> Spark </a:t>
            </a:r>
            <a:r>
              <a:rPr lang="en-US" altLang="zh-CN" dirty="0" smtClean="0"/>
              <a:t>API</a:t>
            </a:r>
          </a:p>
          <a:p>
            <a:r>
              <a:rPr lang="zh-CN" altLang="zh-CN" dirty="0" smtClean="0"/>
              <a:t>—</a:t>
            </a:r>
            <a:r>
              <a:rPr lang="zh-CN" altLang="en-US" dirty="0" smtClean="0"/>
              <a:t>支持两种应用场景</a:t>
            </a:r>
            <a:r>
              <a:rPr lang="zh-CN" altLang="zh-CN" dirty="0"/>
              <a:t>—</a:t>
            </a:r>
            <a:r>
              <a:rPr lang="en-US" altLang="zh-CN" dirty="0" smtClean="0"/>
              <a:t>OLTP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OLAP</a:t>
            </a:r>
          </a:p>
          <a:p>
            <a:endParaRPr lang="en-US" altLang="zh-CN" dirty="0"/>
          </a:p>
          <a:p>
            <a:r>
              <a:rPr lang="en-US" altLang="zh-CN" dirty="0" err="1" smtClean="0"/>
              <a:t>SparkDB</a:t>
            </a:r>
            <a:r>
              <a:rPr lang="zh-CN" altLang="en-US" dirty="0" smtClean="0"/>
              <a:t> 比原生的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加速约</a:t>
            </a:r>
            <a:r>
              <a:rPr lang="en-US" altLang="zh-CN" dirty="0" smtClean="0"/>
              <a:t>20</a:t>
            </a:r>
            <a:r>
              <a:rPr lang="zh-CN" altLang="en-US" dirty="0" smtClean="0"/>
              <a:t>倍，利用此平台对</a:t>
            </a:r>
            <a:r>
              <a:rPr lang="en-US" altLang="zh-CN" dirty="0" smtClean="0"/>
              <a:t>R</a:t>
            </a:r>
            <a:r>
              <a:rPr lang="zh-CN" altLang="en-US" dirty="0"/>
              <a:t> </a:t>
            </a:r>
            <a:r>
              <a:rPr lang="zh-CN" altLang="en-US" dirty="0" smtClean="0"/>
              <a:t>进行加速和并行化处理。</a:t>
            </a:r>
            <a:endParaRPr lang="zh-CN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59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75850" y="265200"/>
            <a:ext cx="84077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959"/>
              </a:buClr>
              <a:buSzPct val="25000"/>
              <a:buFont typeface="Lato"/>
              <a:buNone/>
            </a:pPr>
            <a:r>
              <a:rPr lang="en-US" altLang="zh-CN" sz="3600" dirty="0" smtClean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SparkDB</a:t>
            </a:r>
            <a:r>
              <a:rPr lang="en-GB" sz="3600" dirty="0" smtClean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zh-CN" altLang="en-US" sz="3600" dirty="0" smtClean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新思路</a:t>
            </a:r>
            <a:endParaRPr lang="en-GB" sz="3600" dirty="0">
              <a:solidFill>
                <a:srgbClr val="61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99012" y="787489"/>
            <a:ext cx="2345979" cy="117272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2040375" y="1456525"/>
            <a:ext cx="5154599" cy="69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Single unified HA cluster: OLTP + OLAP + Stream for real-time analytics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991300" y="3262800"/>
            <a:ext cx="2676299" cy="34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  <a:ea typeface="宋体" panose="02010600030101010101" pitchFamily="2" charset="-122"/>
                <a:cs typeface="Lato"/>
                <a:sym typeface="Lato"/>
              </a:rPr>
              <a:t>大批量，高吞吐</a:t>
            </a:r>
          </a:p>
        </p:txBody>
      </p:sp>
      <p:sp>
        <p:nvSpPr>
          <p:cNvPr id="302" name="Shape 302"/>
          <p:cNvSpPr/>
          <p:nvPr/>
        </p:nvSpPr>
        <p:spPr>
          <a:xfrm>
            <a:off x="2514600" y="1147286"/>
            <a:ext cx="3581399" cy="2057400"/>
          </a:xfrm>
          <a:prstGeom prst="can">
            <a:avLst>
              <a:gd name="adj" fmla="val 17945"/>
            </a:avLst>
          </a:prstGeom>
          <a:solidFill>
            <a:srgbClr val="8064A2"/>
          </a:solidFill>
          <a:ln w="9525" cap="flat" cmpd="sng">
            <a:solidFill>
              <a:srgbClr val="8064A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1524000" y="4019550"/>
            <a:ext cx="5486399" cy="533399"/>
          </a:xfrm>
          <a:prstGeom prst="roundRect">
            <a:avLst>
              <a:gd name="adj" fmla="val 16667"/>
            </a:avLst>
          </a:prstGeom>
          <a:solidFill>
            <a:srgbClr val="D6EDF2"/>
          </a:solidFill>
          <a:ln w="9525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Arial" panose="020B0604020202020204"/>
              <a:buNone/>
            </a:pPr>
            <a:r>
              <a:rPr lang="zh-CN" altLang="en-US" sz="1800" i="0" u="none" strike="noStrike" cap="none" baseline="0" dirty="0" smtClean="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实时处理分析引擎</a:t>
            </a:r>
            <a:r>
              <a:rPr lang="en-GB" sz="1800" i="0" u="none" strike="noStrike" cap="none" baseline="0" dirty="0" smtClean="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 i="0" u="none" strike="noStrike" cap="none" baseline="0" dirty="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– </a:t>
            </a:r>
            <a:r>
              <a:rPr lang="en-GB" sz="1800" i="0" u="none" strike="noStrike" cap="none" baseline="0" dirty="0" smtClean="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TB</a:t>
            </a:r>
            <a:r>
              <a:rPr lang="zh-CN" altLang="en-US" sz="1800" i="0" u="none" strike="noStrike" cap="none" baseline="0" dirty="0" smtClean="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级全内存处理</a:t>
            </a:r>
            <a:endParaRPr lang="en-GB" sz="1800" i="0" u="none" strike="noStrike" cap="none" baseline="0" dirty="0">
              <a:solidFill>
                <a:srgbClr val="4D4D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7162800" y="1276350"/>
            <a:ext cx="1524000" cy="609599"/>
          </a:xfrm>
          <a:prstGeom prst="can">
            <a:avLst>
              <a:gd name="adj" fmla="val 25000"/>
            </a:avLst>
          </a:prstGeom>
          <a:solidFill>
            <a:srgbClr val="B8B8B8"/>
          </a:solidFill>
          <a:ln w="9525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Arial" panose="020B0604020202020204"/>
              <a:buNone/>
            </a:pPr>
            <a:r>
              <a:rPr lang="en-GB" sz="1400" i="0" u="none" strike="noStrike" cap="none" baseline="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RDB</a:t>
            </a:r>
          </a:p>
        </p:txBody>
      </p:sp>
      <p:cxnSp>
        <p:nvCxnSpPr>
          <p:cNvPr id="305" name="Shape 305"/>
          <p:cNvCxnSpPr/>
          <p:nvPr/>
        </p:nvCxnSpPr>
        <p:spPr>
          <a:xfrm rot="10800000">
            <a:off x="1752599" y="1833085"/>
            <a:ext cx="762000" cy="0"/>
          </a:xfrm>
          <a:prstGeom prst="straightConnector1">
            <a:avLst/>
          </a:prstGeom>
          <a:noFill/>
          <a:ln w="47625" cap="flat" cmpd="sng">
            <a:solidFill>
              <a:srgbClr val="33928A"/>
            </a:solidFill>
            <a:prstDash val="solid"/>
            <a:round/>
            <a:headEnd type="none" w="med" len="med"/>
            <a:tailEnd type="oval" w="lg" len="lg"/>
          </a:ln>
        </p:spPr>
      </p:cxnSp>
      <p:grpSp>
        <p:nvGrpSpPr>
          <p:cNvPr id="306" name="Shape 306"/>
          <p:cNvGrpSpPr/>
          <p:nvPr/>
        </p:nvGrpSpPr>
        <p:grpSpPr>
          <a:xfrm>
            <a:off x="5040540" y="1909286"/>
            <a:ext cx="569399" cy="484313"/>
            <a:chOff x="3668940" y="3105150"/>
            <a:chExt cx="569399" cy="484313"/>
          </a:xfrm>
        </p:grpSpPr>
        <p:grpSp>
          <p:nvGrpSpPr>
            <p:cNvPr id="307" name="Shape 307"/>
            <p:cNvGrpSpPr/>
            <p:nvPr/>
          </p:nvGrpSpPr>
          <p:grpSpPr>
            <a:xfrm>
              <a:off x="3810000" y="3105150"/>
              <a:ext cx="228600" cy="228600"/>
              <a:chOff x="3810000" y="3105150"/>
              <a:chExt cx="228600" cy="228600"/>
            </a:xfrm>
          </p:grpSpPr>
          <p:cxnSp>
            <p:nvCxnSpPr>
              <p:cNvPr id="308" name="Shape 308"/>
              <p:cNvCxnSpPr/>
              <p:nvPr/>
            </p:nvCxnSpPr>
            <p:spPr>
              <a:xfrm>
                <a:off x="3810000" y="3105150"/>
                <a:ext cx="2286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Shape 309"/>
              <p:cNvCxnSpPr/>
              <p:nvPr/>
            </p:nvCxnSpPr>
            <p:spPr>
              <a:xfrm>
                <a:off x="3810000" y="3181350"/>
                <a:ext cx="2286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Shape 310"/>
              <p:cNvCxnSpPr/>
              <p:nvPr/>
            </p:nvCxnSpPr>
            <p:spPr>
              <a:xfrm>
                <a:off x="3810000" y="3257550"/>
                <a:ext cx="2286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Shape 311"/>
              <p:cNvCxnSpPr/>
              <p:nvPr/>
            </p:nvCxnSpPr>
            <p:spPr>
              <a:xfrm>
                <a:off x="3810000" y="3333750"/>
                <a:ext cx="2286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12" name="Shape 312"/>
            <p:cNvSpPr txBox="1"/>
            <p:nvPr/>
          </p:nvSpPr>
          <p:spPr>
            <a:xfrm>
              <a:off x="3668940" y="3312564"/>
              <a:ext cx="569399" cy="276899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zh-CN" altLang="en-US" sz="12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行式</a:t>
              </a:r>
              <a:endParaRPr lang="en-GB" sz="1200" b="0" i="0" u="none" strike="noStrike" cap="none" baseline="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13" name="Shape 313"/>
          <p:cNvSpPr txBox="1"/>
          <p:nvPr/>
        </p:nvSpPr>
        <p:spPr>
          <a:xfrm>
            <a:off x="5638800" y="1937086"/>
            <a:ext cx="441300" cy="276899"/>
          </a:xfrm>
          <a:prstGeom prst="rect">
            <a:avLst/>
          </a:prstGeom>
          <a:noFill/>
          <a:ln w="9525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zh-CN" altLang="en-GB" sz="1000" b="0" i="0" u="none" strike="noStrike" cap="none" baseline="0" dirty="0">
                <a:solidFill>
                  <a:srgbClr val="FFFFFF"/>
                </a:solidFill>
                <a:latin typeface="Lato"/>
                <a:ea typeface="宋体" panose="02010600030101010101" pitchFamily="2" charset="-122"/>
                <a:cs typeface="Lato"/>
                <a:sym typeface="Lato"/>
              </a:rPr>
              <a:t>交易</a:t>
            </a:r>
          </a:p>
        </p:txBody>
      </p:sp>
      <p:grpSp>
        <p:nvGrpSpPr>
          <p:cNvPr id="314" name="Shape 314"/>
          <p:cNvGrpSpPr/>
          <p:nvPr/>
        </p:nvGrpSpPr>
        <p:grpSpPr>
          <a:xfrm>
            <a:off x="4372439" y="1909286"/>
            <a:ext cx="851699" cy="484314"/>
            <a:chOff x="4282673" y="3028949"/>
            <a:chExt cx="851699" cy="484314"/>
          </a:xfrm>
        </p:grpSpPr>
        <p:grpSp>
          <p:nvGrpSpPr>
            <p:cNvPr id="315" name="Shape 315"/>
            <p:cNvGrpSpPr/>
            <p:nvPr/>
          </p:nvGrpSpPr>
          <p:grpSpPr>
            <a:xfrm rot="-5400000">
              <a:off x="4419599" y="3028949"/>
              <a:ext cx="228600" cy="228600"/>
              <a:chOff x="3810000" y="3105150"/>
              <a:chExt cx="228600" cy="228600"/>
            </a:xfrm>
          </p:grpSpPr>
          <p:cxnSp>
            <p:nvCxnSpPr>
              <p:cNvPr id="316" name="Shape 316"/>
              <p:cNvCxnSpPr/>
              <p:nvPr/>
            </p:nvCxnSpPr>
            <p:spPr>
              <a:xfrm>
                <a:off x="3810000" y="3105150"/>
                <a:ext cx="2286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Shape 317"/>
              <p:cNvCxnSpPr/>
              <p:nvPr/>
            </p:nvCxnSpPr>
            <p:spPr>
              <a:xfrm>
                <a:off x="3810000" y="3181350"/>
                <a:ext cx="2286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Shape 318"/>
              <p:cNvCxnSpPr/>
              <p:nvPr/>
            </p:nvCxnSpPr>
            <p:spPr>
              <a:xfrm>
                <a:off x="3810000" y="3257550"/>
                <a:ext cx="2286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Shape 319"/>
              <p:cNvCxnSpPr/>
              <p:nvPr/>
            </p:nvCxnSpPr>
            <p:spPr>
              <a:xfrm>
                <a:off x="3810000" y="3333750"/>
                <a:ext cx="2286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20" name="Shape 320"/>
            <p:cNvSpPr txBox="1"/>
            <p:nvPr/>
          </p:nvSpPr>
          <p:spPr>
            <a:xfrm>
              <a:off x="4282673" y="3236364"/>
              <a:ext cx="851699" cy="276899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zh-CN" altLang="en-US" sz="1200" dirty="0" smtClean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列式</a:t>
              </a:r>
              <a:endParaRPr lang="en-GB" sz="1200" b="0" i="0" u="none" strike="noStrike" cap="none" baseline="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21" name="Shape 321"/>
          <p:cNvSpPr/>
          <p:nvPr/>
        </p:nvSpPr>
        <p:spPr>
          <a:xfrm>
            <a:off x="2743200" y="2518885"/>
            <a:ext cx="1981199" cy="533399"/>
          </a:xfrm>
          <a:prstGeom prst="roundRect">
            <a:avLst>
              <a:gd name="adj" fmla="val 16667"/>
            </a:avLst>
          </a:prstGeom>
          <a:solidFill>
            <a:srgbClr val="615959"/>
          </a:solidFill>
          <a:ln w="9525" cap="flat" cmpd="sng">
            <a:solidFill>
              <a:srgbClr val="2E90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GB" sz="1400" b="0" i="0" u="none" strike="noStrike" cap="none" baseline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API</a:t>
            </a:r>
          </a:p>
        </p:txBody>
      </p:sp>
      <p:cxnSp>
        <p:nvCxnSpPr>
          <p:cNvPr id="322" name="Shape 322"/>
          <p:cNvCxnSpPr>
            <a:endCxn id="304" idx="2"/>
          </p:cNvCxnSpPr>
          <p:nvPr/>
        </p:nvCxnSpPr>
        <p:spPr>
          <a:xfrm>
            <a:off x="6096000" y="1581149"/>
            <a:ext cx="1066800" cy="0"/>
          </a:xfrm>
          <a:prstGeom prst="straightConnector1">
            <a:avLst/>
          </a:prstGeom>
          <a:noFill/>
          <a:ln w="50800" cap="flat" cmpd="sng">
            <a:solidFill>
              <a:srgbClr val="8064A2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323" name="Shape 323"/>
          <p:cNvGrpSpPr/>
          <p:nvPr/>
        </p:nvGrpSpPr>
        <p:grpSpPr>
          <a:xfrm>
            <a:off x="2743200" y="1833086"/>
            <a:ext cx="1152000" cy="304799"/>
            <a:chOff x="5020128" y="1276349"/>
            <a:chExt cx="1152000" cy="304799"/>
          </a:xfrm>
        </p:grpSpPr>
        <p:sp>
          <p:nvSpPr>
            <p:cNvPr id="324" name="Shape 324"/>
            <p:cNvSpPr/>
            <p:nvPr/>
          </p:nvSpPr>
          <p:spPr>
            <a:xfrm>
              <a:off x="5020128" y="1276349"/>
              <a:ext cx="1152000" cy="304799"/>
            </a:xfrm>
            <a:prstGeom prst="homePlate">
              <a:avLst>
                <a:gd name="adj" fmla="val 50000"/>
              </a:avLst>
            </a:prstGeom>
            <a:solidFill>
              <a:srgbClr val="B8B8B8"/>
            </a:solidFill>
            <a:ln w="9525" cap="flat" cmpd="sng">
              <a:solidFill>
                <a:srgbClr val="FF6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25" name="Shape 325"/>
            <p:cNvGrpSpPr/>
            <p:nvPr/>
          </p:nvGrpSpPr>
          <p:grpSpPr>
            <a:xfrm>
              <a:off x="5181600" y="1352550"/>
              <a:ext cx="762000" cy="152399"/>
              <a:chOff x="5181600" y="1352550"/>
              <a:chExt cx="762000" cy="152399"/>
            </a:xfrm>
          </p:grpSpPr>
          <p:cxnSp>
            <p:nvCxnSpPr>
              <p:cNvPr id="326" name="Shape 326"/>
              <p:cNvCxnSpPr/>
              <p:nvPr/>
            </p:nvCxnSpPr>
            <p:spPr>
              <a:xfrm>
                <a:off x="5181600" y="1428750"/>
                <a:ext cx="762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stealth" w="lg" len="lg"/>
              </a:ln>
            </p:spPr>
          </p:cxnSp>
          <p:sp>
            <p:nvSpPr>
              <p:cNvPr id="327" name="Shape 327"/>
              <p:cNvSpPr/>
              <p:nvPr/>
            </p:nvSpPr>
            <p:spPr>
              <a:xfrm>
                <a:off x="5257800" y="1352550"/>
                <a:ext cx="228600" cy="152399"/>
              </a:xfrm>
              <a:prstGeom prst="roundRect">
                <a:avLst>
                  <a:gd name="adj" fmla="val 16667"/>
                </a:avLst>
              </a:prstGeom>
              <a:solidFill>
                <a:srgbClr val="4D4D4D"/>
              </a:solidFill>
              <a:ln w="9525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400" b="0" i="0" u="none" strike="noStrike" cap="none" baseline="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5562600" y="1352550"/>
                <a:ext cx="228600" cy="152399"/>
              </a:xfrm>
              <a:prstGeom prst="roundRect">
                <a:avLst>
                  <a:gd name="adj" fmla="val 16667"/>
                </a:avLst>
              </a:prstGeom>
              <a:solidFill>
                <a:srgbClr val="4D4D4D"/>
              </a:solidFill>
              <a:ln w="9525" cap="flat" cmpd="sng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400" b="0" i="0" u="none" strike="noStrike" cap="none" baseline="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329" name="Shape 329"/>
          <p:cNvSpPr txBox="1"/>
          <p:nvPr/>
        </p:nvSpPr>
        <p:spPr>
          <a:xfrm>
            <a:off x="2567218" y="2098558"/>
            <a:ext cx="1467599" cy="27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zh-CN" altLang="en-US" sz="12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流处理</a:t>
            </a:r>
            <a:endParaRPr lang="en-GB" sz="1200" i="0" u="none" strike="noStrike" cap="none" baseline="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0" name="Shape 330"/>
          <p:cNvCxnSpPr/>
          <p:nvPr/>
        </p:nvCxnSpPr>
        <p:spPr>
          <a:xfrm rot="10800000">
            <a:off x="1981199" y="2823685"/>
            <a:ext cx="762000" cy="0"/>
          </a:xfrm>
          <a:prstGeom prst="straightConnector1">
            <a:avLst/>
          </a:prstGeom>
          <a:noFill/>
          <a:ln w="47625" cap="flat" cmpd="sng">
            <a:solidFill>
              <a:srgbClr val="33928A"/>
            </a:solidFill>
            <a:prstDash val="solid"/>
            <a:round/>
            <a:headEnd type="none" w="med" len="med"/>
            <a:tailEnd type="oval" w="lg" len="lg"/>
          </a:ln>
        </p:spPr>
      </p:cxnSp>
      <p:sp>
        <p:nvSpPr>
          <p:cNvPr id="331" name="Shape 331"/>
          <p:cNvSpPr txBox="1"/>
          <p:nvPr/>
        </p:nvSpPr>
        <p:spPr>
          <a:xfrm>
            <a:off x="457200" y="1647687"/>
            <a:ext cx="12954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GB" sz="1400" i="0" u="none" strike="noStrike" cap="none" baseline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ODBC, JDBC, REST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685800" y="2595085"/>
            <a:ext cx="1295400" cy="73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GB" sz="1400" i="0" u="none" strike="noStrike" cap="none" baseline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Spark -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GB" sz="1400" i="0" u="none" strike="noStrike" cap="none" baseline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Scala, Java, Python, R</a:t>
            </a:r>
          </a:p>
        </p:txBody>
      </p:sp>
      <p:sp>
        <p:nvSpPr>
          <p:cNvPr id="333" name="Shape 333"/>
          <p:cNvSpPr/>
          <p:nvPr/>
        </p:nvSpPr>
        <p:spPr>
          <a:xfrm>
            <a:off x="7162800" y="2495550"/>
            <a:ext cx="1524000" cy="609599"/>
          </a:xfrm>
          <a:prstGeom prst="can">
            <a:avLst>
              <a:gd name="adj" fmla="val 25000"/>
            </a:avLst>
          </a:prstGeom>
          <a:solidFill>
            <a:srgbClr val="B9EDFE"/>
          </a:solidFill>
          <a:ln w="9525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Arial" panose="020B0604020202020204"/>
              <a:buNone/>
            </a:pPr>
            <a:r>
              <a:rPr lang="en-GB" sz="1400" i="0" u="none" strike="noStrike" cap="none" baseline="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HDFS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6096000" y="2823685"/>
            <a:ext cx="1066799" cy="0"/>
          </a:xfrm>
          <a:prstGeom prst="straightConnector1">
            <a:avLst/>
          </a:prstGeom>
          <a:noFill/>
          <a:ln w="50800" cap="flat" cmpd="sng">
            <a:solidFill>
              <a:srgbClr val="8064A2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335" name="Shape 335"/>
          <p:cNvGrpSpPr/>
          <p:nvPr/>
        </p:nvGrpSpPr>
        <p:grpSpPr>
          <a:xfrm>
            <a:off x="4846385" y="2419350"/>
            <a:ext cx="563700" cy="746857"/>
            <a:chOff x="5446483" y="3611337"/>
            <a:chExt cx="563700" cy="746857"/>
          </a:xfrm>
        </p:grpSpPr>
        <p:pic>
          <p:nvPicPr>
            <p:cNvPr id="336" name="Shape 336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461401" y="3611337"/>
              <a:ext cx="500400" cy="514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Shape 337"/>
            <p:cNvSpPr txBox="1"/>
            <p:nvPr/>
          </p:nvSpPr>
          <p:spPr>
            <a:xfrm>
              <a:off x="5446483" y="4050394"/>
              <a:ext cx="563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en-GB" sz="1200" b="0" i="0" u="none" strike="noStrike" cap="none" baseline="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AQP</a:t>
              </a:r>
            </a:p>
          </p:txBody>
        </p:sp>
      </p:grpSp>
      <p:sp>
        <p:nvSpPr>
          <p:cNvPr id="338" name="Shape 338"/>
          <p:cNvSpPr txBox="1"/>
          <p:nvPr/>
        </p:nvSpPr>
        <p:spPr>
          <a:xfrm>
            <a:off x="4191000" y="3257550"/>
            <a:ext cx="35052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GB" sz="1400" i="0" u="none" strike="noStrike" cap="none" baseline="0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AQP</a:t>
            </a:r>
            <a:r>
              <a:rPr lang="en-US" altLang="zh-CN" dirty="0" smtClean="0"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zh-CN" altLang="en-US" dirty="0" smtClean="0">
                <a:latin typeface="Lato"/>
                <a:ea typeface="Lato"/>
                <a:cs typeface="Lato"/>
                <a:sym typeface="Lato"/>
              </a:rPr>
              <a:t>模糊查询处理</a:t>
            </a:r>
            <a:endParaRPr lang="en-GB" sz="1400" i="0" u="none" strike="noStrike" cap="none" baseline="0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7162800" y="1885950"/>
            <a:ext cx="1524000" cy="609599"/>
          </a:xfrm>
          <a:prstGeom prst="can">
            <a:avLst>
              <a:gd name="adj" fmla="val 25000"/>
            </a:avLst>
          </a:prstGeom>
          <a:solidFill>
            <a:srgbClr val="B8B8B8"/>
          </a:solidFill>
          <a:ln w="9525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ct val="25000"/>
              <a:buFont typeface="Arial" panose="020B0604020202020204"/>
              <a:buNone/>
            </a:pPr>
            <a:r>
              <a:rPr lang="en-GB" sz="1400" i="0" u="none" strike="noStrike" cap="none" baseline="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MPP DB</a:t>
            </a:r>
          </a:p>
        </p:txBody>
      </p:sp>
      <p:cxnSp>
        <p:nvCxnSpPr>
          <p:cNvPr id="340" name="Shape 340"/>
          <p:cNvCxnSpPr>
            <a:endCxn id="339" idx="2"/>
          </p:cNvCxnSpPr>
          <p:nvPr/>
        </p:nvCxnSpPr>
        <p:spPr>
          <a:xfrm>
            <a:off x="6096000" y="2190749"/>
            <a:ext cx="1066800" cy="0"/>
          </a:xfrm>
          <a:prstGeom prst="straightConnector1">
            <a:avLst/>
          </a:prstGeom>
          <a:noFill/>
          <a:ln w="50800" cap="flat" cmpd="sng">
            <a:solidFill>
              <a:srgbClr val="8064A2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341" name="Shape 341"/>
          <p:cNvGrpSpPr/>
          <p:nvPr/>
        </p:nvGrpSpPr>
        <p:grpSpPr>
          <a:xfrm>
            <a:off x="5607959" y="2419350"/>
            <a:ext cx="561000" cy="505499"/>
            <a:chOff x="4907895" y="3409950"/>
            <a:chExt cx="561000" cy="505499"/>
          </a:xfrm>
        </p:grpSpPr>
        <p:sp>
          <p:nvSpPr>
            <p:cNvPr id="342" name="Shape 342"/>
            <p:cNvSpPr/>
            <p:nvPr/>
          </p:nvSpPr>
          <p:spPr>
            <a:xfrm>
              <a:off x="5029200" y="3409950"/>
              <a:ext cx="304799" cy="304799"/>
            </a:xfrm>
            <a:prstGeom prst="flowChartInputOutput">
              <a:avLst/>
            </a:prstGeom>
            <a:gradFill>
              <a:gsLst>
                <a:gs pos="0">
                  <a:srgbClr val="24A095"/>
                </a:gs>
                <a:gs pos="100000">
                  <a:srgbClr val="A4EAE3"/>
                </a:gs>
              </a:gsLst>
              <a:lin ang="16200038" scaled="0"/>
            </a:gradFill>
            <a:ln w="9525" cap="flat" cmpd="sng">
              <a:solidFill>
                <a:srgbClr val="2E908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1400" b="0" i="0" u="none" strike="noStrike" cap="none" baseline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3" name="Shape 343"/>
            <p:cNvSpPr txBox="1"/>
            <p:nvPr/>
          </p:nvSpPr>
          <p:spPr>
            <a:xfrm>
              <a:off x="4907895" y="3638550"/>
              <a:ext cx="561000" cy="276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zh-CN" altLang="en-US" sz="1200" dirty="0" smtClean="0">
                  <a:solidFill>
                    <a:srgbClr val="FFFFFF"/>
                  </a:solidFill>
                </a:rPr>
                <a:t>索引</a:t>
              </a:r>
              <a:endParaRPr lang="en-GB" sz="1200" b="0" i="0" u="none" strike="noStrike" cap="none" baseline="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344" name="Shape 344"/>
            <p:cNvGrpSpPr/>
            <p:nvPr/>
          </p:nvGrpSpPr>
          <p:grpSpPr>
            <a:xfrm>
              <a:off x="5086934" y="3447030"/>
              <a:ext cx="228615" cy="228599"/>
              <a:chOff x="2590800" y="1809750"/>
              <a:chExt cx="533399" cy="609599"/>
            </a:xfrm>
          </p:grpSpPr>
          <p:sp>
            <p:nvSpPr>
              <p:cNvPr id="345" name="Shape 345"/>
              <p:cNvSpPr/>
              <p:nvPr/>
            </p:nvSpPr>
            <p:spPr>
              <a:xfrm>
                <a:off x="2819400" y="1809750"/>
                <a:ext cx="152399" cy="152399"/>
              </a:xfrm>
              <a:prstGeom prst="ellipse">
                <a:avLst/>
              </a:prstGeom>
              <a:gradFill>
                <a:gsLst>
                  <a:gs pos="0">
                    <a:srgbClr val="24A095"/>
                  </a:gs>
                  <a:gs pos="100000">
                    <a:srgbClr val="A4EAE3"/>
                  </a:gs>
                </a:gsLst>
                <a:lin ang="16200038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400" b="0" i="0" u="none" strike="noStrike" cap="none" baseline="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2971800" y="2038350"/>
                <a:ext cx="152399" cy="152399"/>
              </a:xfrm>
              <a:prstGeom prst="ellipse">
                <a:avLst/>
              </a:prstGeom>
              <a:gradFill>
                <a:gsLst>
                  <a:gs pos="0">
                    <a:srgbClr val="24A095"/>
                  </a:gs>
                  <a:gs pos="100000">
                    <a:srgbClr val="A4EAE3"/>
                  </a:gs>
                </a:gsLst>
                <a:lin ang="16200038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400" b="0" i="0" u="none" strike="noStrike" cap="none" baseline="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2590800" y="2038350"/>
                <a:ext cx="152399" cy="152399"/>
              </a:xfrm>
              <a:prstGeom prst="ellipse">
                <a:avLst/>
              </a:prstGeom>
              <a:gradFill>
                <a:gsLst>
                  <a:gs pos="0">
                    <a:srgbClr val="24A095"/>
                  </a:gs>
                  <a:gs pos="100000">
                    <a:srgbClr val="A4EAE3"/>
                  </a:gs>
                </a:gsLst>
                <a:lin ang="16200038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400" b="0" i="0" u="none" strike="noStrike" cap="none" baseline="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2819400" y="2266950"/>
                <a:ext cx="152399" cy="152399"/>
              </a:xfrm>
              <a:prstGeom prst="ellipse">
                <a:avLst/>
              </a:prstGeom>
              <a:gradFill>
                <a:gsLst>
                  <a:gs pos="0">
                    <a:srgbClr val="24A095"/>
                  </a:gs>
                  <a:gs pos="100000">
                    <a:srgbClr val="A4EAE3"/>
                  </a:gs>
                </a:gsLst>
                <a:lin ang="16200038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buNone/>
                </a:pPr>
                <a:endParaRPr sz="1400" b="0" i="0" u="none" strike="noStrike" cap="none" baseline="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49" name="Shape 349"/>
              <p:cNvCxnSpPr>
                <a:stCxn id="347" idx="7"/>
                <a:endCxn id="345" idx="3"/>
              </p:cNvCxnSpPr>
              <p:nvPr/>
            </p:nvCxnSpPr>
            <p:spPr>
              <a:xfrm rot="10800000" flipH="1">
                <a:off x="2720881" y="1939768"/>
                <a:ext cx="121200" cy="1209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Shape 350"/>
              <p:cNvCxnSpPr>
                <a:stCxn id="346" idx="0"/>
                <a:endCxn id="345" idx="5"/>
              </p:cNvCxnSpPr>
              <p:nvPr/>
            </p:nvCxnSpPr>
            <p:spPr>
              <a:xfrm rot="10800000">
                <a:off x="2949299" y="1939949"/>
                <a:ext cx="98700" cy="984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Shape 351"/>
              <p:cNvCxnSpPr>
                <a:stCxn id="348" idx="7"/>
                <a:endCxn id="346" idx="4"/>
              </p:cNvCxnSpPr>
              <p:nvPr/>
            </p:nvCxnSpPr>
            <p:spPr>
              <a:xfrm rot="10800000" flipH="1">
                <a:off x="2949481" y="2190868"/>
                <a:ext cx="98700" cy="984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53" name="Shape 35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308748" y="2537975"/>
            <a:ext cx="851699" cy="447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36840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/>
          <p:cNvGrpSpPr/>
          <p:nvPr/>
        </p:nvGrpSpPr>
        <p:grpSpPr>
          <a:xfrm>
            <a:off x="5875746" y="3411"/>
            <a:ext cx="3282544" cy="4778139"/>
            <a:chOff x="5861456" y="-46951"/>
            <a:chExt cx="3314647" cy="5199976"/>
          </a:xfrm>
        </p:grpSpPr>
        <p:pic>
          <p:nvPicPr>
            <p:cNvPr id="19" name="Picture 10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5861456" y="9525"/>
              <a:ext cx="3314647" cy="5143500"/>
            </a:xfrm>
            <a:prstGeom prst="rect">
              <a:avLst/>
            </a:prstGeom>
          </p:spPr>
        </p:pic>
        <p:sp>
          <p:nvSpPr>
            <p:cNvPr id="20" name="Diamond 105"/>
            <p:cNvSpPr/>
            <p:nvPr userDrawn="1"/>
          </p:nvSpPr>
          <p:spPr>
            <a:xfrm rot="10800000">
              <a:off x="8344148" y="-46951"/>
              <a:ext cx="411708" cy="687724"/>
            </a:xfrm>
            <a:prstGeom prst="diamond">
              <a:avLst/>
            </a:prstGeom>
            <a:blipFill dpi="0" rotWithShape="1"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7176" t="-137733" r="-588998" b="-58232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mond 63"/>
            <p:cNvSpPr/>
            <p:nvPr userDrawn="1"/>
          </p:nvSpPr>
          <p:spPr>
            <a:xfrm rot="7244125">
              <a:off x="6910945" y="166749"/>
              <a:ext cx="384748" cy="67255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60"/>
            <p:cNvSpPr/>
            <p:nvPr userDrawn="1"/>
          </p:nvSpPr>
          <p:spPr>
            <a:xfrm rot="7244125">
              <a:off x="7450614" y="480438"/>
              <a:ext cx="419952" cy="685842"/>
            </a:xfrm>
            <a:prstGeom prst="diamond">
              <a:avLst/>
            </a:prstGeom>
            <a:blipFill dpi="0" rotWithShape="1"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34111" t="-45533" r="-743141" b="-273757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iamond 59"/>
            <p:cNvSpPr/>
            <p:nvPr userDrawn="1"/>
          </p:nvSpPr>
          <p:spPr>
            <a:xfrm>
              <a:off x="6619811" y="1016184"/>
              <a:ext cx="382181" cy="677779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iamond 34"/>
            <p:cNvSpPr/>
            <p:nvPr userDrawn="1"/>
          </p:nvSpPr>
          <p:spPr>
            <a:xfrm>
              <a:off x="6780533" y="1365103"/>
              <a:ext cx="382181" cy="677779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iamond 119"/>
            <p:cNvSpPr/>
            <p:nvPr userDrawn="1"/>
          </p:nvSpPr>
          <p:spPr>
            <a:xfrm rot="3595371">
              <a:off x="6865886" y="1173996"/>
              <a:ext cx="419628" cy="695088"/>
            </a:xfrm>
            <a:prstGeom prst="diamond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amond 121"/>
            <p:cNvSpPr/>
            <p:nvPr userDrawn="1"/>
          </p:nvSpPr>
          <p:spPr>
            <a:xfrm rot="3595371">
              <a:off x="6865886" y="471052"/>
              <a:ext cx="419628" cy="695088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122"/>
            <p:cNvSpPr/>
            <p:nvPr userDrawn="1"/>
          </p:nvSpPr>
          <p:spPr>
            <a:xfrm rot="18030465" flipH="1">
              <a:off x="6473944" y="114117"/>
              <a:ext cx="403933" cy="694427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iamond 124"/>
            <p:cNvSpPr/>
            <p:nvPr userDrawn="1"/>
          </p:nvSpPr>
          <p:spPr>
            <a:xfrm rot="3569535">
              <a:off x="7469654" y="123639"/>
              <a:ext cx="403933" cy="694427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080" y="244700"/>
            <a:ext cx="8355838" cy="866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>
              <a:lnSpc>
                <a:spcPct val="100000"/>
              </a:lnSpc>
            </a:pPr>
            <a:r>
              <a:rPr lang="en-US" sz="3600" dirty="0" smtClean="0"/>
              <a:t>Data Science </a:t>
            </a:r>
            <a:r>
              <a:rPr lang="en-US" sz="3600" dirty="0" err="1" smtClean="0"/>
              <a:t>Platform介绍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  <a:p>
            <a:pPr marL="33655">
              <a:lnSpc>
                <a:spcPct val="100000"/>
              </a:lnSpc>
              <a:spcBef>
                <a:spcPts val="40"/>
              </a:spcBef>
            </a:pPr>
            <a:endParaRPr sz="2000" dirty="0">
              <a:solidFill>
                <a:schemeClr val="accent6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00" y="1733550"/>
            <a:ext cx="5920105" cy="1828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indent="0" defTabSz="-635">
              <a:lnSpc>
                <a:spcPct val="100000"/>
              </a:lnSpc>
              <a:spcBef>
                <a:spcPts val="1370"/>
              </a:spcBef>
              <a:buClr>
                <a:srgbClr val="595A5D"/>
              </a:buClr>
              <a:buFont typeface="Arial" panose="020B0604020202020204"/>
              <a:buNone/>
              <a:tabLst>
                <a:tab pos="355600" algn="l"/>
              </a:tabLst>
            </a:pPr>
            <a:endParaRPr lang="en-US" altLang="zh-CN" spc="-5" dirty="0">
              <a:solidFill>
                <a:srgbClr val="595A5D"/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 defTabSz="-635">
              <a:spcBef>
                <a:spcPts val="1370"/>
              </a:spcBef>
              <a:buClr>
                <a:srgbClr val="595A5D"/>
              </a:buClr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altLang="zh-CN" spc="-5" dirty="0">
                <a:solidFill>
                  <a:srgbClr val="595A5D"/>
                </a:solidFill>
                <a:latin typeface="Arial" panose="020B0604020202020204"/>
                <a:cs typeface="Arial" panose="020B0604020202020204"/>
              </a:rPr>
              <a:t>DSP</a:t>
            </a:r>
            <a:r>
              <a:rPr lang="zh-CN" altLang="en-US" spc="-5" dirty="0">
                <a:solidFill>
                  <a:srgbClr val="595A5D"/>
                </a:solidFill>
                <a:latin typeface="Arial" panose="020B0604020202020204"/>
                <a:cs typeface="Arial" panose="020B0604020202020204"/>
              </a:rPr>
              <a:t> 是一个数据科学家、数据分析师、数据工程师交互协作的数据科学分析平台。</a:t>
            </a:r>
            <a:endParaRPr lang="en-US" altLang="zh-CN" spc="-5" dirty="0">
              <a:solidFill>
                <a:srgbClr val="595A5D"/>
              </a:solidFill>
              <a:latin typeface="Arial" panose="020B0604020202020204"/>
              <a:cs typeface="Arial" panose="020B0604020202020204"/>
            </a:endParaRPr>
          </a:p>
          <a:p>
            <a:pPr marL="355600" indent="-342900" defTabSz="-635">
              <a:lnSpc>
                <a:spcPct val="100000"/>
              </a:lnSpc>
              <a:spcBef>
                <a:spcPts val="1370"/>
              </a:spcBef>
              <a:buClr>
                <a:srgbClr val="595A5D"/>
              </a:buClr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altLang="zh-CN" spc="-5" dirty="0" smtClean="0">
                <a:solidFill>
                  <a:srgbClr val="595A5D"/>
                </a:solidFill>
                <a:latin typeface="Arial" panose="020B0604020202020204"/>
                <a:cs typeface="Arial" panose="020B0604020202020204"/>
              </a:rPr>
              <a:t>DSP</a:t>
            </a:r>
            <a:r>
              <a:rPr lang="zh-CN" altLang="en-US" spc="-5" dirty="0" smtClean="0">
                <a:solidFill>
                  <a:srgbClr val="595A5D"/>
                </a:solidFill>
                <a:latin typeface="Arial" panose="020B0604020202020204"/>
                <a:cs typeface="Arial" panose="020B0604020202020204"/>
              </a:rPr>
              <a:t>是一个集数据预览、数据准备、数据建模、算法运行、可视化、与操作工作流多种功能于一体的平台</a:t>
            </a:r>
            <a:endParaRPr lang="zh-CN" altLang="en-US" dirty="0"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2555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1085850"/>
          </a:xfrm>
        </p:spPr>
        <p:txBody>
          <a:bodyPr/>
          <a:lstStyle/>
          <a:p>
            <a:pPr lvl="0" algn="ctr" rtl="0"/>
            <a:r>
              <a:rPr lang="en-US" altLang="zh-CN" dirty="0" err="1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SparkDB</a:t>
            </a:r>
            <a:r>
              <a:rPr lang="zh-CN" altLang="en-US" dirty="0" err="1">
                <a:solidFill>
                  <a:srgbClr val="615959"/>
                </a:solidFill>
                <a:latin typeface="Lato"/>
                <a:ea typeface="宋体" panose="02010600030101010101" pitchFamily="2" charset="-122"/>
                <a:cs typeface="Lato"/>
                <a:sym typeface="Lato"/>
              </a:rPr>
              <a:t>整体架构</a:t>
            </a:r>
            <a:r>
              <a:rPr lang="en-GB" altLang="zh-CN" dirty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GB" altLang="zh-CN" dirty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</a:br>
            <a:endParaRPr kumimoji="1" lang="zh-CN" altLang="en-US" dirty="0"/>
          </a:p>
        </p:txBody>
      </p:sp>
      <p:grpSp>
        <p:nvGrpSpPr>
          <p:cNvPr id="107" name="组 106"/>
          <p:cNvGrpSpPr/>
          <p:nvPr/>
        </p:nvGrpSpPr>
        <p:grpSpPr>
          <a:xfrm>
            <a:off x="76200" y="1352550"/>
            <a:ext cx="8508314" cy="2720522"/>
            <a:chOff x="76200" y="1352550"/>
            <a:chExt cx="8508314" cy="2720522"/>
          </a:xfrm>
        </p:grpSpPr>
        <p:grpSp>
          <p:nvGrpSpPr>
            <p:cNvPr id="57" name="组 56"/>
            <p:cNvGrpSpPr/>
            <p:nvPr/>
          </p:nvGrpSpPr>
          <p:grpSpPr>
            <a:xfrm>
              <a:off x="3886200" y="1352550"/>
              <a:ext cx="3657600" cy="2695411"/>
              <a:chOff x="2152520" y="1326002"/>
              <a:chExt cx="5207000" cy="2899481"/>
            </a:xfrm>
          </p:grpSpPr>
          <p:sp>
            <p:nvSpPr>
              <p:cNvPr id="4" name="Rectangle 7"/>
              <p:cNvSpPr/>
              <p:nvPr/>
            </p:nvSpPr>
            <p:spPr>
              <a:xfrm>
                <a:off x="2152520" y="1326002"/>
                <a:ext cx="5207000" cy="289948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Shape 306"/>
              <p:cNvGrpSpPr/>
              <p:nvPr/>
            </p:nvGrpSpPr>
            <p:grpSpPr>
              <a:xfrm>
                <a:off x="4756020" y="1602721"/>
                <a:ext cx="569399" cy="484314"/>
                <a:chOff x="3657600" y="3105150"/>
                <a:chExt cx="569399" cy="484314"/>
              </a:xfrm>
            </p:grpSpPr>
            <p:grpSp>
              <p:nvGrpSpPr>
                <p:cNvPr id="6" name="Shape 307"/>
                <p:cNvGrpSpPr/>
                <p:nvPr/>
              </p:nvGrpSpPr>
              <p:grpSpPr>
                <a:xfrm>
                  <a:off x="3810000" y="3105150"/>
                  <a:ext cx="228600" cy="228600"/>
                  <a:chOff x="3810000" y="3105150"/>
                  <a:chExt cx="228600" cy="228600"/>
                </a:xfrm>
              </p:grpSpPr>
              <p:cxnSp>
                <p:nvCxnSpPr>
                  <p:cNvPr id="8" name="Shape 308"/>
                  <p:cNvCxnSpPr/>
                  <p:nvPr/>
                </p:nvCxnSpPr>
                <p:spPr>
                  <a:xfrm>
                    <a:off x="3810000" y="31051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7CA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" name="Shape 309"/>
                  <p:cNvCxnSpPr/>
                  <p:nvPr/>
                </p:nvCxnSpPr>
                <p:spPr>
                  <a:xfrm>
                    <a:off x="3810000" y="31813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7CA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0" name="Shape 310"/>
                  <p:cNvCxnSpPr/>
                  <p:nvPr/>
                </p:nvCxnSpPr>
                <p:spPr>
                  <a:xfrm>
                    <a:off x="3810000" y="32575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7CA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" name="Shape 311"/>
                  <p:cNvCxnSpPr/>
                  <p:nvPr/>
                </p:nvCxnSpPr>
                <p:spPr>
                  <a:xfrm>
                    <a:off x="3810000" y="33337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7CA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7" name="Shape 312"/>
                <p:cNvSpPr txBox="1"/>
                <p:nvPr/>
              </p:nvSpPr>
              <p:spPr>
                <a:xfrm>
                  <a:off x="3657600" y="3312564"/>
                  <a:ext cx="569399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zh-CN" altLang="en-US" sz="1200" dirty="0" smtClean="0">
                      <a:latin typeface="Lato"/>
                      <a:ea typeface="Lato"/>
                      <a:cs typeface="Lato"/>
                      <a:sym typeface="Lato"/>
                    </a:rPr>
                    <a:t>行</a:t>
                  </a:r>
                  <a:endParaRPr lang="en-GB" sz="1200" b="0" i="0" u="none" strike="noStrike" cap="none" baseline="0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" name="Shape 314"/>
              <p:cNvGrpSpPr/>
              <p:nvPr/>
            </p:nvGrpSpPr>
            <p:grpSpPr>
              <a:xfrm>
                <a:off x="4609608" y="2198095"/>
                <a:ext cx="851699" cy="484314"/>
                <a:chOff x="4112573" y="3028949"/>
                <a:chExt cx="851699" cy="484314"/>
              </a:xfrm>
            </p:grpSpPr>
            <p:grpSp>
              <p:nvGrpSpPr>
                <p:cNvPr id="13" name="Shape 315"/>
                <p:cNvGrpSpPr/>
                <p:nvPr/>
              </p:nvGrpSpPr>
              <p:grpSpPr>
                <a:xfrm rot="-5400000">
                  <a:off x="4419599" y="3028949"/>
                  <a:ext cx="228600" cy="228600"/>
                  <a:chOff x="3810000" y="3105150"/>
                  <a:chExt cx="228600" cy="228600"/>
                </a:xfrm>
              </p:grpSpPr>
              <p:cxnSp>
                <p:nvCxnSpPr>
                  <p:cNvPr id="15" name="Shape 316"/>
                  <p:cNvCxnSpPr/>
                  <p:nvPr/>
                </p:nvCxnSpPr>
                <p:spPr>
                  <a:xfrm>
                    <a:off x="3810000" y="31051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" name="Shape 317"/>
                  <p:cNvCxnSpPr/>
                  <p:nvPr/>
                </p:nvCxnSpPr>
                <p:spPr>
                  <a:xfrm>
                    <a:off x="3810000" y="31813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" name="Shape 318"/>
                  <p:cNvCxnSpPr/>
                  <p:nvPr/>
                </p:nvCxnSpPr>
                <p:spPr>
                  <a:xfrm>
                    <a:off x="3810000" y="32575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" name="Shape 319"/>
                  <p:cNvCxnSpPr/>
                  <p:nvPr/>
                </p:nvCxnSpPr>
                <p:spPr>
                  <a:xfrm>
                    <a:off x="3810000" y="33337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4" name="Shape 320"/>
                <p:cNvSpPr txBox="1"/>
                <p:nvPr/>
              </p:nvSpPr>
              <p:spPr>
                <a:xfrm>
                  <a:off x="4112573" y="3236364"/>
                  <a:ext cx="851699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zh-CN" altLang="en-US" sz="1200" b="0" i="0" u="none" strike="noStrike" cap="none" baseline="0" dirty="0" smtClean="0">
                      <a:solidFill>
                        <a:srgbClr val="000000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列</a:t>
                  </a:r>
                  <a:endParaRPr lang="en-GB" sz="1200" b="0" i="0" u="none" strike="noStrike" cap="none" baseline="0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9" name="Group 1"/>
              <p:cNvGrpSpPr/>
              <p:nvPr/>
            </p:nvGrpSpPr>
            <p:grpSpPr>
              <a:xfrm>
                <a:off x="2379293" y="1327805"/>
                <a:ext cx="1467599" cy="581698"/>
                <a:chOff x="2382188" y="1189354"/>
                <a:chExt cx="1467599" cy="581698"/>
              </a:xfrm>
            </p:grpSpPr>
            <p:grpSp>
              <p:nvGrpSpPr>
                <p:cNvPr id="20" name="Shape 323"/>
                <p:cNvGrpSpPr/>
                <p:nvPr/>
              </p:nvGrpSpPr>
              <p:grpSpPr>
                <a:xfrm>
                  <a:off x="2573516" y="1466253"/>
                  <a:ext cx="1152000" cy="304799"/>
                  <a:chOff x="5020128" y="1276349"/>
                  <a:chExt cx="1152000" cy="304799"/>
                </a:xfrm>
              </p:grpSpPr>
              <p:sp>
                <p:nvSpPr>
                  <p:cNvPr id="22" name="Shape 324"/>
                  <p:cNvSpPr/>
                  <p:nvPr/>
                </p:nvSpPr>
                <p:spPr>
                  <a:xfrm>
                    <a:off x="5020128" y="1276349"/>
                    <a:ext cx="1152000" cy="304799"/>
                  </a:xfrm>
                  <a:prstGeom prst="homePlate">
                    <a:avLst>
                      <a:gd name="adj" fmla="val 50000"/>
                    </a:avLst>
                  </a:prstGeom>
                  <a:solidFill>
                    <a:srgbClr val="85B4D9"/>
                  </a:solidFill>
                  <a:ln w="9525" cap="flat" cmpd="sng">
                    <a:solidFill>
                      <a:srgbClr val="FF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4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grpSp>
                <p:nvGrpSpPr>
                  <p:cNvPr id="23" name="Shape 325"/>
                  <p:cNvGrpSpPr/>
                  <p:nvPr/>
                </p:nvGrpSpPr>
                <p:grpSpPr>
                  <a:xfrm>
                    <a:off x="5181600" y="1352550"/>
                    <a:ext cx="762000" cy="152399"/>
                    <a:chOff x="5181600" y="1352550"/>
                    <a:chExt cx="762000" cy="152399"/>
                  </a:xfrm>
                </p:grpSpPr>
                <p:cxnSp>
                  <p:nvCxnSpPr>
                    <p:cNvPr id="24" name="Shape 326"/>
                    <p:cNvCxnSpPr/>
                    <p:nvPr/>
                  </p:nvCxnSpPr>
                  <p:spPr>
                    <a:xfrm>
                      <a:off x="5181600" y="1428750"/>
                      <a:ext cx="762000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stealth" w="lg" len="lg"/>
                    </a:ln>
                  </p:spPr>
                </p:cxnSp>
                <p:sp>
                  <p:nvSpPr>
                    <p:cNvPr id="25" name="Shape 327"/>
                    <p:cNvSpPr/>
                    <p:nvPr/>
                  </p:nvSpPr>
                  <p:spPr>
                    <a:xfrm>
                      <a:off x="5257800" y="1352550"/>
                      <a:ext cx="228600" cy="152399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4D4D4D"/>
                    </a:solidFill>
                    <a:ln w="9525" cap="flat" cmpd="sng">
                      <a:solidFill>
                        <a:srgbClr val="2E9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buNone/>
                      </a:pPr>
                      <a:endParaRPr sz="1400" b="0" i="0" u="none" strike="noStrike" cap="none" baseline="0">
                        <a:solidFill>
                          <a:srgbClr val="FFFFFF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p:txBody>
                </p:sp>
                <p:sp>
                  <p:nvSpPr>
                    <p:cNvPr id="26" name="Shape 328"/>
                    <p:cNvSpPr/>
                    <p:nvPr/>
                  </p:nvSpPr>
                  <p:spPr>
                    <a:xfrm>
                      <a:off x="5562600" y="1352550"/>
                      <a:ext cx="228600" cy="152399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4D4D4D"/>
                    </a:solidFill>
                    <a:ln w="9525" cap="flat" cmpd="sng">
                      <a:solidFill>
                        <a:srgbClr val="2E9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buNone/>
                      </a:pPr>
                      <a:endParaRPr sz="1400" b="0" i="0" u="none" strike="noStrike" cap="none" baseline="0">
                        <a:solidFill>
                          <a:srgbClr val="FFFFFF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p:txBody>
                </p:sp>
              </p:grpSp>
            </p:grpSp>
            <p:sp>
              <p:nvSpPr>
                <p:cNvPr id="21" name="Shape 329"/>
                <p:cNvSpPr txBox="1"/>
                <p:nvPr/>
              </p:nvSpPr>
              <p:spPr>
                <a:xfrm>
                  <a:off x="2382188" y="1189354"/>
                  <a:ext cx="1467599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en-US" sz="1200" dirty="0" smtClean="0">
                      <a:latin typeface="Lato"/>
                      <a:ea typeface="Lato"/>
                      <a:cs typeface="Lato"/>
                      <a:sym typeface="Lato"/>
                    </a:rPr>
                    <a:t>流处理</a:t>
                  </a:r>
                  <a:endParaRPr lang="en-GB" sz="1200" i="0" u="none" strike="noStrike" cap="none" baseline="0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7" name="Shape 335"/>
              <p:cNvGrpSpPr/>
              <p:nvPr/>
            </p:nvGrpSpPr>
            <p:grpSpPr>
              <a:xfrm>
                <a:off x="4477548" y="2682409"/>
                <a:ext cx="1121051" cy="746857"/>
                <a:chOff x="5141143" y="3611337"/>
                <a:chExt cx="1182972" cy="746857"/>
              </a:xfrm>
            </p:grpSpPr>
            <p:pic>
              <p:nvPicPr>
                <p:cNvPr id="28" name="Shape 336"/>
                <p:cNvPicPr preferRelativeResize="0"/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5461401" y="3611337"/>
                  <a:ext cx="500400" cy="514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9" name="Shape 337"/>
                <p:cNvSpPr txBox="1"/>
                <p:nvPr/>
              </p:nvSpPr>
              <p:spPr>
                <a:xfrm>
                  <a:off x="5141143" y="4050394"/>
                  <a:ext cx="1182972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zh-CN" sz="1050" dirty="0" smtClean="0">
                      <a:latin typeface="Lato"/>
                      <a:ea typeface="宋体" panose="02010600030101010101" pitchFamily="2" charset="-122"/>
                      <a:cs typeface="Lato"/>
                      <a:sym typeface="Lato"/>
                    </a:rPr>
                    <a:t>模糊查询</a:t>
                  </a:r>
                  <a:endParaRPr lang="zh-CN" sz="1050" b="0" i="0" u="none" strike="noStrike" cap="none" baseline="0" dirty="0">
                    <a:solidFill>
                      <a:srgbClr val="000000"/>
                    </a:solidFill>
                    <a:latin typeface="Lato"/>
                    <a:ea typeface="宋体" panose="02010600030101010101" pitchFamily="2" charset="-122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0" name="Shape 341"/>
              <p:cNvGrpSpPr/>
              <p:nvPr/>
            </p:nvGrpSpPr>
            <p:grpSpPr>
              <a:xfrm>
                <a:off x="5461556" y="2113453"/>
                <a:ext cx="561000" cy="505499"/>
                <a:chOff x="4907895" y="3409950"/>
                <a:chExt cx="561000" cy="505499"/>
              </a:xfrm>
            </p:grpSpPr>
            <p:sp>
              <p:nvSpPr>
                <p:cNvPr id="31" name="Shape 342"/>
                <p:cNvSpPr/>
                <p:nvPr/>
              </p:nvSpPr>
              <p:spPr>
                <a:xfrm>
                  <a:off x="5029200" y="3409950"/>
                  <a:ext cx="304799" cy="304799"/>
                </a:xfrm>
                <a:prstGeom prst="flowChartInputOutput">
                  <a:avLst/>
                </a:prstGeom>
                <a:gradFill>
                  <a:gsLst>
                    <a:gs pos="0">
                      <a:srgbClr val="24A095"/>
                    </a:gs>
                    <a:gs pos="100000">
                      <a:srgbClr val="A4EAE3"/>
                    </a:gs>
                  </a:gsLst>
                  <a:lin ang="16200038" scaled="0"/>
                </a:gradFill>
                <a:ln w="9525" cap="flat" cmpd="sng">
                  <a:solidFill>
                    <a:srgbClr val="2E908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buNone/>
                  </a:pPr>
                  <a:endParaRPr sz="1400" b="0" i="0" u="none" strike="noStrike" cap="none" baseline="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2" name="Shape 343"/>
                <p:cNvSpPr txBox="1"/>
                <p:nvPr/>
              </p:nvSpPr>
              <p:spPr>
                <a:xfrm>
                  <a:off x="4907895" y="3638550"/>
                  <a:ext cx="561000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zh-CN" altLang="en-US" sz="1200" dirty="0" smtClean="0"/>
                    <a:t>索引</a:t>
                  </a:r>
                  <a:endParaRPr lang="en-GB" sz="1200" b="0" i="0" u="none" strike="noStrike" cap="none" baseline="0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3" name="Shape 344"/>
                <p:cNvGrpSpPr/>
                <p:nvPr/>
              </p:nvGrpSpPr>
              <p:grpSpPr>
                <a:xfrm>
                  <a:off x="5086934" y="3447030"/>
                  <a:ext cx="228615" cy="228599"/>
                  <a:chOff x="2590800" y="1809750"/>
                  <a:chExt cx="533399" cy="609599"/>
                </a:xfrm>
              </p:grpSpPr>
              <p:sp>
                <p:nvSpPr>
                  <p:cNvPr id="34" name="Shape 345"/>
                  <p:cNvSpPr/>
                  <p:nvPr/>
                </p:nvSpPr>
                <p:spPr>
                  <a:xfrm>
                    <a:off x="2819400" y="1809750"/>
                    <a:ext cx="152399" cy="15239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4A095"/>
                      </a:gs>
                      <a:gs pos="100000">
                        <a:srgbClr val="A4EAE3"/>
                      </a:gs>
                    </a:gsLst>
                    <a:lin ang="16200038" scaled="0"/>
                  </a:gra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4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35" name="Shape 346"/>
                  <p:cNvSpPr/>
                  <p:nvPr/>
                </p:nvSpPr>
                <p:spPr>
                  <a:xfrm>
                    <a:off x="2971800" y="2038350"/>
                    <a:ext cx="152399" cy="15239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4A095"/>
                      </a:gs>
                      <a:gs pos="100000">
                        <a:srgbClr val="A4EAE3"/>
                      </a:gs>
                    </a:gsLst>
                    <a:lin ang="16200038" scaled="0"/>
                  </a:gra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4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36" name="Shape 347"/>
                  <p:cNvSpPr/>
                  <p:nvPr/>
                </p:nvSpPr>
                <p:spPr>
                  <a:xfrm>
                    <a:off x="2590800" y="2038350"/>
                    <a:ext cx="152399" cy="15239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4A095"/>
                      </a:gs>
                      <a:gs pos="100000">
                        <a:srgbClr val="A4EAE3"/>
                      </a:gs>
                    </a:gsLst>
                    <a:lin ang="16200038" scaled="0"/>
                  </a:gra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4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37" name="Shape 348"/>
                  <p:cNvSpPr/>
                  <p:nvPr/>
                </p:nvSpPr>
                <p:spPr>
                  <a:xfrm>
                    <a:off x="2819400" y="2266950"/>
                    <a:ext cx="152399" cy="15239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4A095"/>
                      </a:gs>
                      <a:gs pos="100000">
                        <a:srgbClr val="A4EAE3"/>
                      </a:gs>
                    </a:gsLst>
                    <a:lin ang="16200038" scaled="0"/>
                  </a:gra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4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cxnSp>
                <p:nvCxnSpPr>
                  <p:cNvPr id="38" name="Shape 349"/>
                  <p:cNvCxnSpPr>
                    <a:stCxn id="36" idx="7"/>
                    <a:endCxn id="34" idx="3"/>
                  </p:cNvCxnSpPr>
                  <p:nvPr/>
                </p:nvCxnSpPr>
                <p:spPr>
                  <a:xfrm rot="10800000" flipH="1">
                    <a:off x="2720881" y="1939768"/>
                    <a:ext cx="121200" cy="1209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" name="Shape 350"/>
                  <p:cNvCxnSpPr>
                    <a:stCxn id="35" idx="0"/>
                    <a:endCxn id="34" idx="5"/>
                  </p:cNvCxnSpPr>
                  <p:nvPr/>
                </p:nvCxnSpPr>
                <p:spPr>
                  <a:xfrm rot="10800000">
                    <a:off x="2949299" y="1939949"/>
                    <a:ext cx="98700" cy="984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" name="Shape 351"/>
                  <p:cNvCxnSpPr>
                    <a:stCxn id="37" idx="7"/>
                    <a:endCxn id="35" idx="4"/>
                  </p:cNvCxnSpPr>
                  <p:nvPr/>
                </p:nvCxnSpPr>
                <p:spPr>
                  <a:xfrm rot="10800000" flipH="1">
                    <a:off x="2949481" y="2190868"/>
                    <a:ext cx="98700" cy="984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sp>
            <p:nvSpPr>
              <p:cNvPr id="41" name="Folded Corner 2"/>
              <p:cNvSpPr/>
              <p:nvPr/>
            </p:nvSpPr>
            <p:spPr>
              <a:xfrm>
                <a:off x="2446199" y="2489878"/>
                <a:ext cx="1181387" cy="810314"/>
              </a:xfrm>
              <a:prstGeom prst="foldedCorner">
                <a:avLst>
                  <a:gd name="adj" fmla="val 28981"/>
                </a:avLst>
              </a:prstGeom>
              <a:solidFill>
                <a:srgbClr val="8064A2"/>
              </a:solidFill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r>
                  <a:rPr lang="en-US" sz="1600" dirty="0" smtClean="0"/>
                  <a:t>Spark </a:t>
                </a:r>
              </a:p>
              <a:p>
                <a:pPr algn="ctr"/>
                <a:r>
                  <a:rPr lang="zh-CN" altLang="en-US" sz="1600" dirty="0" smtClean="0"/>
                  <a:t>程序</a:t>
                </a:r>
                <a:endParaRPr lang="en-US" sz="1600" dirty="0"/>
              </a:p>
            </p:txBody>
          </p:sp>
          <p:sp>
            <p:nvSpPr>
              <p:cNvPr id="42" name="Rounded Rectangle 3"/>
              <p:cNvSpPr/>
              <p:nvPr/>
            </p:nvSpPr>
            <p:spPr>
              <a:xfrm>
                <a:off x="6571344" y="2697744"/>
                <a:ext cx="707572" cy="93141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zh-CN" altLang="en-US" sz="1200" dirty="0" smtClean="0"/>
                  <a:t>解析器</a:t>
                </a:r>
                <a:endParaRPr lang="en-US" altLang="zh-CN" sz="1200" dirty="0" smtClean="0"/>
              </a:p>
              <a:p>
                <a:pPr algn="ctr"/>
                <a:r>
                  <a:rPr lang="en-US" altLang="zh-CN" sz="1200" dirty="0" smtClean="0"/>
                  <a:t>SQL</a:t>
                </a:r>
                <a:endParaRPr lang="en-US" sz="1200" dirty="0"/>
              </a:p>
            </p:txBody>
          </p:sp>
          <p:sp>
            <p:nvSpPr>
              <p:cNvPr id="43" name="Left Brace 4"/>
              <p:cNvSpPr/>
              <p:nvPr/>
            </p:nvSpPr>
            <p:spPr>
              <a:xfrm>
                <a:off x="4091225" y="1602721"/>
                <a:ext cx="289339" cy="1826545"/>
              </a:xfrm>
              <a:prstGeom prst="leftBrace">
                <a:avLst>
                  <a:gd name="adj1" fmla="val 8333"/>
                  <a:gd name="adj2" fmla="val 50993"/>
                </a:avLst>
              </a:prstGeom>
              <a:ln w="9525" cmpd="sng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Left Brace 63"/>
              <p:cNvSpPr/>
              <p:nvPr/>
            </p:nvSpPr>
            <p:spPr>
              <a:xfrm rot="10800000">
                <a:off x="5977492" y="1677876"/>
                <a:ext cx="289339" cy="1826545"/>
              </a:xfrm>
              <a:prstGeom prst="leftBrace">
                <a:avLst>
                  <a:gd name="adj1" fmla="val 8333"/>
                  <a:gd name="adj2" fmla="val 50993"/>
                </a:avLst>
              </a:prstGeom>
              <a:ln w="9525" cmpd="sng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5"/>
              <p:cNvSpPr txBox="1"/>
              <p:nvPr/>
            </p:nvSpPr>
            <p:spPr>
              <a:xfrm>
                <a:off x="3628580" y="2396439"/>
                <a:ext cx="5180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RDD</a:t>
                </a:r>
                <a:endParaRPr lang="en-US" sz="1200" dirty="0"/>
              </a:p>
            </p:txBody>
          </p:sp>
          <p:sp>
            <p:nvSpPr>
              <p:cNvPr id="46" name="TextBox 65"/>
              <p:cNvSpPr txBox="1"/>
              <p:nvPr/>
            </p:nvSpPr>
            <p:spPr>
              <a:xfrm>
                <a:off x="6157679" y="2365840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/>
                  <a:t>表</a:t>
                </a:r>
                <a:endParaRPr lang="en-US" sz="1200" dirty="0"/>
              </a:p>
            </p:txBody>
          </p:sp>
          <p:sp>
            <p:nvSpPr>
              <p:cNvPr id="47" name="Rectangle 6"/>
              <p:cNvSpPr/>
              <p:nvPr/>
            </p:nvSpPr>
            <p:spPr>
              <a:xfrm>
                <a:off x="4477547" y="1469569"/>
                <a:ext cx="1499648" cy="2233537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Left Brace 68"/>
              <p:cNvSpPr/>
              <p:nvPr/>
            </p:nvSpPr>
            <p:spPr>
              <a:xfrm rot="16200000">
                <a:off x="2968423" y="1599140"/>
                <a:ext cx="289339" cy="984897"/>
              </a:xfrm>
              <a:prstGeom prst="leftBrace">
                <a:avLst>
                  <a:gd name="adj1" fmla="val 8333"/>
                  <a:gd name="adj2" fmla="val 50993"/>
                </a:avLst>
              </a:prstGeom>
              <a:ln w="9525" cmpd="sng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69"/>
              <p:cNvSpPr txBox="1"/>
              <p:nvPr/>
            </p:nvSpPr>
            <p:spPr>
              <a:xfrm>
                <a:off x="2854060" y="2154952"/>
                <a:ext cx="5180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RDD</a:t>
                </a:r>
                <a:endParaRPr lang="en-US" sz="1200" dirty="0"/>
              </a:p>
            </p:txBody>
          </p:sp>
          <p:cxnSp>
            <p:nvCxnSpPr>
              <p:cNvPr id="51" name="Straight Arrow Connector 9"/>
              <p:cNvCxnSpPr/>
              <p:nvPr/>
            </p:nvCxnSpPr>
            <p:spPr>
              <a:xfrm>
                <a:off x="3494093" y="1909503"/>
                <a:ext cx="0" cy="580375"/>
              </a:xfrm>
              <a:prstGeom prst="straightConnector1">
                <a:avLst/>
              </a:prstGeom>
              <a:ln>
                <a:solidFill>
                  <a:srgbClr val="8064A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75"/>
              <p:cNvCxnSpPr>
                <a:stCxn id="41" idx="3"/>
              </p:cNvCxnSpPr>
              <p:nvPr/>
            </p:nvCxnSpPr>
            <p:spPr>
              <a:xfrm>
                <a:off x="3627586" y="2895035"/>
                <a:ext cx="849962" cy="0"/>
              </a:xfrm>
              <a:prstGeom prst="straightConnector1">
                <a:avLst/>
              </a:prstGeom>
              <a:ln>
                <a:solidFill>
                  <a:srgbClr val="8064A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Elbow Connector 18"/>
              <p:cNvCxnSpPr/>
              <p:nvPr/>
            </p:nvCxnSpPr>
            <p:spPr>
              <a:xfrm rot="16200000" flipH="1">
                <a:off x="5964513" y="1922185"/>
                <a:ext cx="788241" cy="762875"/>
              </a:xfrm>
              <a:prstGeom prst="bentConnector3">
                <a:avLst>
                  <a:gd name="adj1" fmla="val 1665"/>
                </a:avLst>
              </a:prstGeom>
              <a:ln>
                <a:solidFill>
                  <a:schemeClr val="accent4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97"/>
              <p:cNvSpPr txBox="1"/>
              <p:nvPr/>
            </p:nvSpPr>
            <p:spPr>
              <a:xfrm>
                <a:off x="6101033" y="1660512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/>
                  <a:t>低延时</a:t>
                </a:r>
                <a:endParaRPr lang="en-US" sz="1200" dirty="0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762000" y="1352550"/>
              <a:ext cx="2514600" cy="1600200"/>
            </a:xfrm>
            <a:prstGeom prst="rect">
              <a:avLst/>
            </a:prstGeom>
            <a:noFill/>
            <a:ln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Rectangle 24"/>
            <p:cNvSpPr/>
            <p:nvPr/>
          </p:nvSpPr>
          <p:spPr>
            <a:xfrm>
              <a:off x="838200" y="1504951"/>
              <a:ext cx="1279773" cy="4572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Spark Context</a:t>
              </a:r>
              <a:endParaRPr lang="en-US" sz="1400" dirty="0"/>
            </a:p>
          </p:txBody>
        </p:sp>
        <p:sp>
          <p:nvSpPr>
            <p:cNvPr id="60" name="Rectangle 25"/>
            <p:cNvSpPr/>
            <p:nvPr/>
          </p:nvSpPr>
          <p:spPr>
            <a:xfrm>
              <a:off x="1371600" y="3311072"/>
              <a:ext cx="1295400" cy="533400"/>
            </a:xfrm>
            <a:prstGeom prst="rect">
              <a:avLst/>
            </a:prstGeom>
            <a:solidFill>
              <a:srgbClr val="8064A2"/>
            </a:solidFill>
            <a:ln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Locator</a:t>
              </a:r>
              <a:endParaRPr lang="en-US" sz="1600" dirty="0" smtClean="0"/>
            </a:p>
            <a:p>
              <a:pPr algn="ctr"/>
              <a:endParaRPr lang="en-US" sz="1600" dirty="0"/>
            </a:p>
          </p:txBody>
        </p:sp>
        <p:sp>
          <p:nvSpPr>
            <p:cNvPr id="85" name="Folded Corner 2"/>
            <p:cNvSpPr/>
            <p:nvPr/>
          </p:nvSpPr>
          <p:spPr>
            <a:xfrm>
              <a:off x="2362200" y="1504950"/>
              <a:ext cx="788042" cy="698401"/>
            </a:xfrm>
            <a:prstGeom prst="foldedCorner">
              <a:avLst>
                <a:gd name="adj" fmla="val 28981"/>
              </a:avLst>
            </a:prstGeom>
            <a:solidFill>
              <a:srgbClr val="8064A2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  <a:p>
              <a:pPr algn="ctr"/>
              <a:r>
                <a:rPr lang="en-US" altLang="zh-CN" sz="1400" dirty="0" smtClean="0"/>
                <a:t>Snappy</a:t>
              </a:r>
              <a:r>
                <a:rPr lang="zh-CN" altLang="en-US" sz="1000" dirty="0" smtClean="0"/>
                <a:t>数据压缩</a:t>
              </a:r>
            </a:p>
          </p:txBody>
        </p:sp>
        <p:sp>
          <p:nvSpPr>
            <p:cNvPr id="86" name="Rounded Rectangle 29"/>
            <p:cNvSpPr/>
            <p:nvPr/>
          </p:nvSpPr>
          <p:spPr>
            <a:xfrm>
              <a:off x="838200" y="2114550"/>
              <a:ext cx="1295400" cy="31952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1200" dirty="0" smtClean="0">
                  <a:solidFill>
                    <a:srgbClr val="FFFFFF"/>
                  </a:solidFill>
                </a:rPr>
                <a:t>SVC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87" name="Rectangle 25"/>
            <p:cNvSpPr/>
            <p:nvPr/>
          </p:nvSpPr>
          <p:spPr>
            <a:xfrm>
              <a:off x="1600200" y="3539672"/>
              <a:ext cx="1295400" cy="533400"/>
            </a:xfrm>
            <a:prstGeom prst="rect">
              <a:avLst/>
            </a:prstGeom>
            <a:solidFill>
              <a:srgbClr val="8064A2"/>
            </a:solidFill>
            <a:ln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/>
                <a:t>Locator</a:t>
              </a:r>
              <a:endParaRPr lang="en-US" sz="1600" dirty="0" smtClean="0"/>
            </a:p>
            <a:p>
              <a:pPr algn="ctr"/>
              <a:endParaRPr lang="en-US" sz="1600" dirty="0"/>
            </a:p>
          </p:txBody>
        </p:sp>
        <p:cxnSp>
          <p:nvCxnSpPr>
            <p:cNvPr id="89" name="直线连接符 88"/>
            <p:cNvCxnSpPr>
              <a:stCxn id="58" idx="2"/>
              <a:endCxn id="60" idx="0"/>
            </p:cNvCxnSpPr>
            <p:nvPr/>
          </p:nvCxnSpPr>
          <p:spPr>
            <a:xfrm>
              <a:off x="2019300" y="2952750"/>
              <a:ext cx="0" cy="3583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/>
            <p:cNvCxnSpPr>
              <a:endCxn id="87" idx="3"/>
            </p:cNvCxnSpPr>
            <p:nvPr/>
          </p:nvCxnSpPr>
          <p:spPr>
            <a:xfrm flipH="1">
              <a:off x="2895600" y="3790950"/>
              <a:ext cx="990600" cy="154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29"/>
            <p:cNvSpPr/>
            <p:nvPr/>
          </p:nvSpPr>
          <p:spPr>
            <a:xfrm>
              <a:off x="5105400" y="3638550"/>
              <a:ext cx="1295400" cy="31952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rgbClr val="FFFFFF"/>
                  </a:solidFill>
                </a:rPr>
                <a:t>内存管理</a:t>
              </a:r>
              <a:r>
                <a:rPr lang="en-US" altLang="zh-CN" sz="12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1200" dirty="0" err="1" smtClean="0">
                  <a:solidFill>
                    <a:srgbClr val="FFFFFF"/>
                  </a:solidFill>
                </a:rPr>
                <a:t>SnappyStore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03" name="Shape 331"/>
            <p:cNvSpPr txBox="1"/>
            <p:nvPr/>
          </p:nvSpPr>
          <p:spPr>
            <a:xfrm>
              <a:off x="7997559" y="2789011"/>
              <a:ext cx="586955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en-GB" sz="1050" i="0" u="none" strike="noStrike" cap="none" baseline="0" dirty="0" smtClean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ODBC</a:t>
              </a:r>
              <a:endParaRPr lang="en-US" sz="1050" i="0" u="none" strike="noStrike" cap="none" baseline="0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en-GB" sz="1050" i="0" u="none" strike="noStrike" cap="none" baseline="0" dirty="0" smtClean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JDBC</a:t>
              </a:r>
              <a:endParaRPr lang="en-GB" sz="1050" i="0" u="none" strike="noStrike" cap="none" baseline="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04" name="Straight Arrow Connector 99"/>
            <p:cNvCxnSpPr>
              <a:endCxn id="103" idx="1"/>
            </p:cNvCxnSpPr>
            <p:nvPr/>
          </p:nvCxnSpPr>
          <p:spPr>
            <a:xfrm flipV="1">
              <a:off x="7543800" y="3050611"/>
              <a:ext cx="453759" cy="1581"/>
            </a:xfrm>
            <a:prstGeom prst="straightConnector1">
              <a:avLst/>
            </a:prstGeom>
            <a:ln>
              <a:solidFill>
                <a:srgbClr val="8064A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99"/>
            <p:cNvCxnSpPr/>
            <p:nvPr/>
          </p:nvCxnSpPr>
          <p:spPr>
            <a:xfrm flipV="1">
              <a:off x="304800" y="2038350"/>
              <a:ext cx="453759" cy="1581"/>
            </a:xfrm>
            <a:prstGeom prst="straightConnector1">
              <a:avLst/>
            </a:prstGeom>
            <a:ln>
              <a:solidFill>
                <a:srgbClr val="8064A2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Shape 331"/>
            <p:cNvSpPr txBox="1"/>
            <p:nvPr/>
          </p:nvSpPr>
          <p:spPr>
            <a:xfrm>
              <a:off x="76200" y="1591350"/>
              <a:ext cx="586955" cy="52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en-US" altLang="zh-CN" sz="1050" dirty="0" smtClean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Spark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 panose="020B0604020202020204"/>
                <a:buNone/>
              </a:pPr>
              <a:r>
                <a:rPr lang="en-US" altLang="zh-CN" sz="1050" i="0" u="none" strike="noStrike" cap="none" baseline="0" dirty="0" smtClean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Job</a:t>
              </a:r>
              <a:endParaRPr lang="en-US" sz="1050" i="0" u="none" strike="noStrike" cap="none" baseline="0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38" name="Shape 338"/>
          <p:cNvSpPr txBox="1"/>
          <p:nvPr/>
        </p:nvSpPr>
        <p:spPr>
          <a:xfrm>
            <a:off x="2426223" y="4227286"/>
            <a:ext cx="4255071" cy="31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US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S</a:t>
            </a:r>
            <a:r>
              <a:rPr lang="en-US" altLang="zh-CN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park</a:t>
            </a:r>
            <a:r>
              <a:rPr lang="zh-CN" altLang="en-US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 </a:t>
            </a:r>
            <a:r>
              <a:rPr lang="en-US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D</a:t>
            </a:r>
            <a:r>
              <a:rPr lang="en-US" altLang="zh-CN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B</a:t>
            </a:r>
            <a:r>
              <a:rPr lang="en-US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 </a:t>
            </a:r>
            <a:r>
              <a:rPr lang="zh-CN" altLang="en-US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服务器</a:t>
            </a:r>
            <a:r>
              <a:rPr lang="en-US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 – Spark </a:t>
            </a:r>
            <a:r>
              <a:rPr lang="zh-CN" altLang="en-US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执行器 </a:t>
            </a:r>
            <a:r>
              <a:rPr lang="en-US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+ </a:t>
            </a:r>
            <a:r>
              <a:rPr lang="zh-CN" altLang="en-US" sz="1400" i="0" u="none" strike="noStrike" cap="none" baseline="0" dirty="0" smtClean="0">
                <a:solidFill>
                  <a:srgbClr val="000000"/>
                </a:solidFill>
                <a:latin typeface="Book Antiqua"/>
                <a:ea typeface="Lato"/>
                <a:cs typeface="Book Antiqua"/>
                <a:sym typeface="Lato"/>
              </a:rPr>
              <a:t>存储</a:t>
            </a:r>
            <a:endParaRPr lang="en-GB" sz="1400" i="0" u="none" strike="noStrike" cap="none" baseline="0" dirty="0">
              <a:solidFill>
                <a:srgbClr val="000000"/>
              </a:solidFill>
              <a:latin typeface="Book Antiqua"/>
              <a:ea typeface="Lato"/>
              <a:cs typeface="Book Antiqua"/>
              <a:sym typeface="Lato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7692795" y="1196590"/>
            <a:ext cx="999668" cy="7503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</a:rPr>
              <a:t>集群管理调度器</a:t>
            </a:r>
          </a:p>
        </p:txBody>
      </p:sp>
      <p:cxnSp>
        <p:nvCxnSpPr>
          <p:cNvPr id="48" name="Straight Arrow Connector 99"/>
          <p:cNvCxnSpPr/>
          <p:nvPr/>
        </p:nvCxnSpPr>
        <p:spPr>
          <a:xfrm flipV="1">
            <a:off x="7543800" y="1962150"/>
            <a:ext cx="381000" cy="1066800"/>
          </a:xfrm>
          <a:prstGeom prst="straightConnector1">
            <a:avLst/>
          </a:prstGeom>
          <a:ln>
            <a:solidFill>
              <a:srgbClr val="8064A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815745" y="2154952"/>
            <a:ext cx="1099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高延时</a:t>
            </a:r>
            <a:r>
              <a:rPr lang="en-US" sz="1200" dirty="0" smtClean="0"/>
              <a:t>/OLAP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013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en-US" dirty="0" err="1" smtClean="0"/>
              <a:t>SparkDB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Spark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288467"/>
              </p:ext>
            </p:extLst>
          </p:nvPr>
        </p:nvGraphicFramePr>
        <p:xfrm>
          <a:off x="1326754" y="1123950"/>
          <a:ext cx="6168763" cy="36655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7846"/>
                <a:gridCol w="2397418"/>
                <a:gridCol w="2583499"/>
              </a:tblGrid>
              <a:tr h="376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功能</a:t>
                      </a:r>
                      <a:endParaRPr lang="zh-CN" altLang="en-US" sz="2000" dirty="0" smtClean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SparkDB</a:t>
                      </a:r>
                      <a:endParaRPr lang="zh-CN" altLang="en-US" sz="20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Spark</a:t>
                      </a:r>
                      <a:endParaRPr lang="zh-CN" altLang="en-US" sz="2000" dirty="0"/>
                    </a:p>
                  </a:txBody>
                  <a:tcPr marL="68580" marR="68580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751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 smtClean="0"/>
                        <a:t>OLTP</a:t>
                      </a:r>
                      <a:r>
                        <a:rPr lang="zh-CN" altLang="en-US" sz="1000" dirty="0" smtClean="0"/>
                        <a:t>处理</a:t>
                      </a:r>
                      <a:endParaRPr lang="zh-CN" altLang="en-US" sz="10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</a:t>
                      </a:r>
                      <a:endParaRPr lang="zh-CN" altLang="zh-CN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zh-CN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</a:tr>
              <a:tr h="30751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 smtClean="0"/>
                        <a:t>分区表联位</a:t>
                      </a:r>
                      <a:endParaRPr lang="zh-CN" altLang="en-US" sz="10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</a:t>
                      </a:r>
                      <a:endParaRPr lang="zh-CN" altLang="zh-CN" sz="10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zh-CN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</a:tr>
              <a:tr h="28998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 smtClean="0"/>
                        <a:t>SQL</a:t>
                      </a:r>
                      <a:r>
                        <a:rPr lang="zh-CN" altLang="en-US" sz="1000" dirty="0" smtClean="0"/>
                        <a:t>规划缓存</a:t>
                      </a:r>
                      <a:endParaRPr lang="zh-CN" altLang="en-US" sz="10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10"/>
                        </a:spcBef>
                        <a:spcAft>
                          <a:spcPts val="31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0" dirty="0" smtClean="0">
                          <a:solidFill>
                            <a:srgbClr val="FF0000"/>
                          </a:solidFill>
                        </a:rPr>
                        <a:t>有</a:t>
                      </a:r>
                      <a:r>
                        <a:rPr lang="en-US" altLang="zh-CN" sz="1000" kern="0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zh-CN" altLang="en-US" sz="1000" kern="0" dirty="0" smtClean="0">
                          <a:solidFill>
                            <a:srgbClr val="FF0000"/>
                          </a:solidFill>
                        </a:rPr>
                        <a:t> 避免查询解析</a:t>
                      </a:r>
                      <a:r>
                        <a:rPr lang="en-US" altLang="zh-CN" sz="1000" kern="0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zh-CN" altLang="en-US" sz="1000" kern="0" dirty="0" smtClean="0">
                          <a:solidFill>
                            <a:srgbClr val="FF0000"/>
                          </a:solidFill>
                        </a:rPr>
                        <a:t>分析</a:t>
                      </a:r>
                      <a:r>
                        <a:rPr lang="en-US" altLang="zh-CN" sz="1000" kern="0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zh-CN" altLang="en-US" sz="1000" kern="0" dirty="0" smtClean="0">
                          <a:solidFill>
                            <a:srgbClr val="FF0000"/>
                          </a:solidFill>
                        </a:rPr>
                        <a:t>优化,策略和准备阶段</a:t>
                      </a:r>
                      <a:endParaRPr lang="en-US" altLang="zh-CN" sz="1000" kern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10"/>
                        </a:spcBef>
                        <a:spcAft>
                          <a:spcPts val="31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0" dirty="0" smtClean="0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en-US" altLang="zh-CN" sz="1000" kern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0" marB="0"/>
                </a:tc>
              </a:tr>
              <a:tr h="25275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 smtClean="0"/>
                        <a:t>Job</a:t>
                      </a:r>
                      <a:r>
                        <a:rPr lang="zh-CN" altLang="en-US" sz="1000" dirty="0" smtClean="0"/>
                        <a:t>任务通信压缩</a:t>
                      </a:r>
                      <a:endParaRPr lang="zh-CN" altLang="en-US" sz="10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压缩</a:t>
                      </a:r>
                      <a:r>
                        <a:rPr lang="en-US" altLang="zh-CN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  <a:r>
                        <a:rPr lang="zh-CN" altLang="en-US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任务通信数据减少网络开销</a:t>
                      </a:r>
                      <a:r>
                        <a:rPr lang="en-US" altLang="zh-CN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zh-CN" altLang="en-US" sz="10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</a:tr>
              <a:tr h="27162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 err="1" smtClean="0"/>
                        <a:t>UnsafeRow</a:t>
                      </a:r>
                      <a:r>
                        <a:rPr lang="zh-CN" altLang="en-US" sz="1000" dirty="0" smtClean="0"/>
                        <a:t>拷贝</a:t>
                      </a:r>
                      <a:endParaRPr lang="zh-CN" altLang="en-US" sz="10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</a:tr>
              <a:tr h="37698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 err="1" smtClean="0"/>
                        <a:t>Kryo</a:t>
                      </a:r>
                      <a:r>
                        <a:rPr lang="zh-CN" altLang="en-US" sz="1000" dirty="0" smtClean="0"/>
                        <a:t>序列化器</a:t>
                      </a:r>
                      <a:r>
                        <a:rPr lang="en-US" altLang="zh-CN" sz="1000" dirty="0" smtClean="0"/>
                        <a:t>,</a:t>
                      </a:r>
                      <a:r>
                        <a:rPr lang="zh-CN" altLang="en-US" sz="1000" dirty="0" smtClean="0"/>
                        <a:t>增加 </a:t>
                      </a:r>
                      <a:r>
                        <a:rPr lang="en-US" altLang="zh-CN" sz="1000" dirty="0" err="1" smtClean="0"/>
                        <a:t>Netty</a:t>
                      </a:r>
                      <a:r>
                        <a:rPr lang="zh-CN" altLang="en-US" sz="1000" dirty="0" smtClean="0"/>
                        <a:t>通信</a:t>
                      </a:r>
                      <a:endParaRPr lang="zh-CN" altLang="en-US" sz="10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</a:t>
                      </a:r>
                      <a:r>
                        <a:rPr lang="en-US" altLang="zh-CN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增加</a:t>
                      </a:r>
                      <a:r>
                        <a:rPr lang="en-US" altLang="zh-CN" sz="1000" dirty="0" err="1" smtClean="0">
                          <a:solidFill>
                            <a:srgbClr val="FF0000"/>
                          </a:solidFill>
                        </a:rPr>
                        <a:t>Kryo</a:t>
                      </a:r>
                      <a:r>
                        <a:rPr lang="zh-CN" altLang="en-US" sz="1000" dirty="0" smtClean="0">
                          <a:solidFill>
                            <a:srgbClr val="FF0000"/>
                          </a:solidFill>
                        </a:rPr>
                        <a:t>序列化器减少序列化开销</a:t>
                      </a:r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zh-CN" altLang="en-US" sz="1000" dirty="0" smtClean="0">
                          <a:solidFill>
                            <a:srgbClr val="FF0000"/>
                          </a:solidFill>
                        </a:rPr>
                        <a:t> 增加</a:t>
                      </a:r>
                      <a:r>
                        <a:rPr lang="en-US" altLang="zh-CN" sz="1000" dirty="0" err="1" smtClean="0">
                          <a:solidFill>
                            <a:srgbClr val="FF0000"/>
                          </a:solidFill>
                        </a:rPr>
                        <a:t>Netty</a:t>
                      </a:r>
                      <a:r>
                        <a:rPr lang="zh-CN" altLang="en-US" sz="1000" dirty="0" smtClean="0">
                          <a:solidFill>
                            <a:srgbClr val="FF0000"/>
                          </a:solidFill>
                        </a:rPr>
                        <a:t>通信减少小任务开销</a:t>
                      </a:r>
                      <a:endParaRPr lang="zh-CN" altLang="en-US" sz="10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 smtClean="0"/>
                        <a:t>Hash</a:t>
                      </a:r>
                      <a:r>
                        <a:rPr lang="zh-CN" altLang="en-US" sz="1000" dirty="0" smtClean="0"/>
                        <a:t> </a:t>
                      </a:r>
                      <a:r>
                        <a:rPr lang="zh-CN" altLang="zh-CN" sz="1000" dirty="0" smtClean="0"/>
                        <a:t>A</a:t>
                      </a:r>
                      <a:r>
                        <a:rPr lang="en-US" altLang="zh-CN" sz="1000" dirty="0" err="1" smtClean="0"/>
                        <a:t>gg</a:t>
                      </a:r>
                      <a:r>
                        <a:rPr lang="zh-CN" altLang="en-US" sz="1000" dirty="0" smtClean="0"/>
                        <a:t>和</a:t>
                      </a:r>
                      <a:r>
                        <a:rPr lang="en-US" altLang="zh-CN" sz="1000" dirty="0" smtClean="0"/>
                        <a:t>Hash</a:t>
                      </a:r>
                      <a:r>
                        <a:rPr lang="zh-CN" altLang="en-US" sz="1000" dirty="0" smtClean="0"/>
                        <a:t> </a:t>
                      </a:r>
                      <a:r>
                        <a:rPr lang="en-US" altLang="zh-CN" sz="1000" dirty="0" smtClean="0"/>
                        <a:t>Join</a:t>
                      </a:r>
                      <a:r>
                        <a:rPr lang="zh-CN" altLang="en-US" sz="1000" dirty="0" smtClean="0"/>
                        <a:t> 操作符</a:t>
                      </a:r>
                      <a:endParaRPr lang="zh-CN" altLang="en-US" sz="10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在存储层面添加</a:t>
                      </a:r>
                      <a:r>
                        <a:rPr lang="en-US" altLang="zh-CN" sz="1000" dirty="0" smtClean="0"/>
                        <a:t>Hash</a:t>
                      </a:r>
                      <a:r>
                        <a:rPr lang="zh-CN" altLang="en-US" sz="1000" dirty="0" smtClean="0"/>
                        <a:t> </a:t>
                      </a:r>
                      <a:r>
                        <a:rPr lang="zh-CN" altLang="zh-CN" sz="1000" dirty="0" smtClean="0"/>
                        <a:t>A</a:t>
                      </a:r>
                      <a:r>
                        <a:rPr lang="en-US" altLang="zh-CN" sz="1000" dirty="0" err="1" smtClean="0"/>
                        <a:t>gg</a:t>
                      </a:r>
                      <a:r>
                        <a:rPr lang="zh-CN" altLang="en-US" sz="1000" dirty="0" smtClean="0"/>
                        <a:t>和</a:t>
                      </a:r>
                      <a:r>
                        <a:rPr lang="en-US" altLang="zh-CN" sz="1000" dirty="0" smtClean="0"/>
                        <a:t>Hash</a:t>
                      </a:r>
                      <a:r>
                        <a:rPr lang="zh-CN" altLang="en-US" sz="1000" dirty="0" smtClean="0"/>
                        <a:t> </a:t>
                      </a:r>
                      <a:r>
                        <a:rPr lang="en-US" altLang="zh-CN" sz="1000" dirty="0" smtClean="0"/>
                        <a:t>Join</a:t>
                      </a:r>
                      <a:r>
                        <a:rPr lang="zh-CN" altLang="en-US" sz="1000" dirty="0" smtClean="0"/>
                        <a:t> 操作符优化数据存储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Spark</a:t>
                      </a:r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RDD</a:t>
                      </a:r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无此功能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</a:tr>
              <a:tr h="49126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 smtClean="0"/>
                        <a:t>字典编码和向量化</a:t>
                      </a:r>
                      <a:endParaRPr lang="zh-CN" altLang="en-US" sz="10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在存储层面添加</a:t>
                      </a:r>
                      <a:r>
                        <a:rPr lang="zh-CN" altLang="en-US" sz="1000" dirty="0" smtClean="0"/>
                        <a:t>字典编码和向量化</a:t>
                      </a:r>
                    </a:p>
                    <a:p>
                      <a:pPr algn="ctr"/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优化数据存储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Spark</a:t>
                      </a:r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RDD</a:t>
                      </a:r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无此功能</a:t>
                      </a:r>
                    </a:p>
                    <a:p>
                      <a:pPr algn="ctr"/>
                      <a:endParaRPr lang="zh-CN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</a:tr>
              <a:tr h="54131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 smtClean="0"/>
                        <a:t>Snappy</a:t>
                      </a:r>
                      <a:r>
                        <a:rPr lang="zh-CN" altLang="en-US" sz="1000" dirty="0" smtClean="0"/>
                        <a:t>数据压缩</a:t>
                      </a:r>
                      <a:endParaRPr lang="zh-CN" altLang="en-US" sz="10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在存储层面对内存数据进行</a:t>
                      </a:r>
                      <a:r>
                        <a:rPr lang="en-US" altLang="zh-CN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Snappy</a:t>
                      </a:r>
                      <a:r>
                        <a:rPr lang="zh-CN" altLang="en-US" sz="100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压缩</a:t>
                      </a:r>
                      <a:endParaRPr lang="zh-CN" altLang="en-US" sz="100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78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2763450" y="4925018"/>
            <a:ext cx="3617103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(C) </a:t>
            </a:r>
            <a:r>
              <a:rPr lang="zh-CN" altLang="en-US" smtClean="0"/>
              <a:t>宝隆捷版权所有 </a:t>
            </a:r>
            <a:r>
              <a:rPr lang="en-US" altLang="zh-CN" smtClean="0"/>
              <a:t>2016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en-US" dirty="0" err="1" smtClean="0"/>
              <a:t>SparkDB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Spark</a:t>
            </a:r>
            <a:endParaRPr kumimoji="1" lang="zh-CN" altLang="en-US" dirty="0"/>
          </a:p>
        </p:txBody>
      </p:sp>
      <p:pic>
        <p:nvPicPr>
          <p:cNvPr id="7" name="图片 6" descr="j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4" y="1259804"/>
            <a:ext cx="7521387" cy="31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8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en-US" dirty="0" err="1" smtClean="0"/>
              <a:t>SparkDB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Source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Spark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7200" y="819150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 smtClean="0"/>
              <a:t>SparkDB</a:t>
            </a:r>
            <a:r>
              <a:rPr kumimoji="1" lang="zh-CN" altLang="en-US" dirty="0" smtClean="0"/>
              <a:t> 是标准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 查询的</a:t>
            </a:r>
            <a:r>
              <a:rPr kumimoji="1" lang="en-US" altLang="zh-CN" dirty="0" smtClean="0"/>
              <a:t>12~20</a:t>
            </a:r>
            <a:r>
              <a:rPr kumimoji="1" lang="zh-CN" altLang="en-US" dirty="0" smtClean="0"/>
              <a:t>倍左右</a:t>
            </a:r>
            <a:r>
              <a:rPr kumimoji="1" lang="zh-CN" altLang="zh-CN" dirty="0"/>
              <a:t>(</a:t>
            </a:r>
            <a:r>
              <a:rPr kumimoji="1" lang="en-US" altLang="zh-CN" dirty="0" smtClean="0"/>
              <a:t>TPC-H</a:t>
            </a:r>
            <a:r>
              <a:rPr kumimoji="1" lang="zh-CN" altLang="en-US" dirty="0" smtClean="0"/>
              <a:t>标准测试</a:t>
            </a:r>
            <a:r>
              <a:rPr kumimoji="1" lang="en-US" altLang="zh-CN" dirty="0" smtClean="0"/>
              <a:t>)</a:t>
            </a:r>
            <a:endParaRPr kumimoji="1"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0150"/>
            <a:ext cx="4879264" cy="349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6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75850" y="102388"/>
            <a:ext cx="84077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5959"/>
              </a:buClr>
              <a:buSzPct val="25000"/>
              <a:buFont typeface="Lato"/>
              <a:buNone/>
            </a:pPr>
            <a:r>
              <a:rPr lang="zh-CN" altLang="en-US" sz="2400" dirty="0" smtClean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交互式分析引擎查询</a:t>
            </a:r>
            <a:r>
              <a:rPr lang="en-US" sz="2400" dirty="0" smtClean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 – </a:t>
            </a:r>
            <a:r>
              <a:rPr lang="zh-CN" altLang="en-US" sz="2400" dirty="0" smtClean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精确查询</a:t>
            </a:r>
            <a:r>
              <a:rPr lang="en-US" altLang="zh-CN" sz="2400" dirty="0" smtClean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zh-CN" altLang="en-US" sz="2400" dirty="0" smtClean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模糊查询</a:t>
            </a:r>
            <a:endParaRPr lang="en-GB" sz="2400" dirty="0">
              <a:solidFill>
                <a:srgbClr val="61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4644" y="799680"/>
            <a:ext cx="7767813" cy="730752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rgbClr val="FFFFFF"/>
                </a:solidFill>
                <a:latin typeface="Courier"/>
                <a:cs typeface="Courier"/>
              </a:rPr>
              <a:t>Select </a:t>
            </a:r>
            <a:r>
              <a:rPr lang="en-US" sz="1200" b="1" dirty="0" err="1" smtClean="0">
                <a:solidFill>
                  <a:srgbClr val="FFFFFF"/>
                </a:solidFill>
                <a:latin typeface="Courier"/>
                <a:cs typeface="Courier"/>
              </a:rPr>
              <a:t>avg</a:t>
            </a:r>
            <a:r>
              <a:rPr lang="en-US" sz="1200" b="1" dirty="0" smtClean="0">
                <a:solidFill>
                  <a:srgbClr val="FFFFFF"/>
                </a:solidFill>
                <a:latin typeface="Courier"/>
                <a:cs typeface="Courier"/>
              </a:rPr>
              <a:t>(Bid), Advertiser from T1 group by Advertiser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Select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avg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(Bid), Advertiser from T1 group by </a:t>
            </a:r>
            <a:r>
              <a:rPr lang="en-US" sz="1200" b="1" dirty="0" smtClean="0">
                <a:solidFill>
                  <a:srgbClr val="FFFFFF"/>
                </a:solidFill>
                <a:latin typeface="Courier"/>
                <a:cs typeface="Courier"/>
              </a:rPr>
              <a:t>Advertiser</a:t>
            </a:r>
            <a:r>
              <a:rPr lang="en-US" sz="1200" b="1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1200" b="1" dirty="0" smtClean="0">
                <a:solidFill>
                  <a:srgbClr val="FF6600"/>
                </a:solidFill>
                <a:latin typeface="Courier"/>
                <a:cs typeface="Courier"/>
              </a:rPr>
              <a:t>with error 0.1</a:t>
            </a:r>
            <a:endParaRPr lang="en-US" sz="1200" dirty="0">
              <a:solidFill>
                <a:srgbClr val="FF66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65657" y="1578738"/>
            <a:ext cx="6413744" cy="3113429"/>
            <a:chOff x="2913996" y="1167037"/>
            <a:chExt cx="6230004" cy="3044775"/>
          </a:xfrm>
        </p:grpSpPr>
        <p:sp>
          <p:nvSpPr>
            <p:cNvPr id="24" name="Shape 940"/>
            <p:cNvSpPr txBox="1"/>
            <p:nvPr/>
          </p:nvSpPr>
          <p:spPr>
            <a:xfrm>
              <a:off x="2920510" y="1167037"/>
              <a:ext cx="6223490" cy="42688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5959"/>
                </a:buClr>
                <a:buSzPct val="25000"/>
                <a:buFont typeface="Lato"/>
                <a:buNone/>
              </a:pPr>
              <a:r>
                <a:rPr lang="zh-CN" altLang="en-US" sz="1600" dirty="0" smtClean="0">
                  <a:solidFill>
                    <a:srgbClr val="615959"/>
                  </a:solidFill>
                  <a:latin typeface="Lato"/>
                  <a:ea typeface="Lato"/>
                  <a:cs typeface="Lato"/>
                  <a:sym typeface="Lato"/>
                </a:rPr>
                <a:t>在速度和精确度之间取得平衡</a:t>
              </a:r>
              <a:endParaRPr lang="en-GB" sz="1600" dirty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" name="Shape 941"/>
            <p:cNvSpPr/>
            <p:nvPr/>
          </p:nvSpPr>
          <p:spPr>
            <a:xfrm>
              <a:off x="7693033" y="3574929"/>
              <a:ext cx="277799" cy="199211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5400" cap="flat" cmpd="sng">
              <a:solidFill>
                <a:srgbClr val="4D4D4D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800" b="0" i="0" u="none" strike="noStrike" cap="none" baseline="0">
                <a:solidFill>
                  <a:srgbClr val="4D4D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26" name="Shape 942"/>
            <p:cNvCxnSpPr/>
            <p:nvPr/>
          </p:nvCxnSpPr>
          <p:spPr>
            <a:xfrm>
              <a:off x="3324066" y="3682997"/>
              <a:ext cx="5287725" cy="0"/>
            </a:xfrm>
            <a:prstGeom prst="straightConnector1">
              <a:avLst/>
            </a:prstGeom>
            <a:noFill/>
            <a:ln w="76200" cap="flat" cmpd="sng">
              <a:solidFill>
                <a:srgbClr val="4D4D4D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8" name="Shape 943"/>
            <p:cNvCxnSpPr/>
            <p:nvPr/>
          </p:nvCxnSpPr>
          <p:spPr>
            <a:xfrm rot="10800000">
              <a:off x="3618469" y="1537095"/>
              <a:ext cx="0" cy="2377481"/>
            </a:xfrm>
            <a:prstGeom prst="straightConnector1">
              <a:avLst/>
            </a:prstGeom>
            <a:noFill/>
            <a:ln w="76200" cap="flat" cmpd="sng">
              <a:solidFill>
                <a:srgbClr val="4D4D4D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30" name="Shape 944"/>
            <p:cNvSpPr txBox="1"/>
            <p:nvPr/>
          </p:nvSpPr>
          <p:spPr>
            <a:xfrm rot="16200000">
              <a:off x="2649324" y="2318573"/>
              <a:ext cx="939491" cy="41014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 panose="020F0502020204030204"/>
                <a:buNone/>
              </a:pPr>
              <a:r>
                <a:rPr lang="en-GB" b="0" i="0" u="none" strike="noStrike" cap="none" baseline="0" dirty="0" smtClean="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Error</a:t>
              </a:r>
              <a:r>
                <a:rPr lang="en-US" b="0" i="0" u="none" strike="noStrike" cap="none" baseline="0" dirty="0" smtClean="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(%)</a:t>
              </a:r>
              <a:endParaRPr lang="en-GB" b="0" i="0" u="none" strike="noStrike" cap="none" baseline="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Shape 945"/>
            <p:cNvSpPr/>
            <p:nvPr/>
          </p:nvSpPr>
          <p:spPr>
            <a:xfrm>
              <a:off x="3804759" y="1807203"/>
              <a:ext cx="4027082" cy="18757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201" y="10110"/>
                    <a:pt x="403" y="20220"/>
                    <a:pt x="1037" y="28676"/>
                  </a:cubicBezTo>
                  <a:cubicBezTo>
                    <a:pt x="1671" y="37132"/>
                    <a:pt x="2593" y="43235"/>
                    <a:pt x="3804" y="50735"/>
                  </a:cubicBezTo>
                  <a:cubicBezTo>
                    <a:pt x="5014" y="58235"/>
                    <a:pt x="6801" y="66617"/>
                    <a:pt x="8299" y="73676"/>
                  </a:cubicBezTo>
                  <a:cubicBezTo>
                    <a:pt x="9798" y="80735"/>
                    <a:pt x="9337" y="87426"/>
                    <a:pt x="12795" y="93088"/>
                  </a:cubicBezTo>
                  <a:cubicBezTo>
                    <a:pt x="16253" y="98749"/>
                    <a:pt x="16829" y="103602"/>
                    <a:pt x="29048" y="107647"/>
                  </a:cubicBezTo>
                  <a:cubicBezTo>
                    <a:pt x="41268" y="111691"/>
                    <a:pt x="70951" y="115294"/>
                    <a:pt x="86109" y="117352"/>
                  </a:cubicBezTo>
                  <a:cubicBezTo>
                    <a:pt x="101268" y="119411"/>
                    <a:pt x="120000" y="120000"/>
                    <a:pt x="120000" y="120000"/>
                  </a:cubicBezTo>
                </a:path>
              </a:pathLst>
            </a:custGeom>
            <a:noFill/>
            <a:ln w="76200" cap="flat" cmpd="sng">
              <a:solidFill>
                <a:srgbClr val="33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800" b="0" i="0" u="none" strike="noStrike" cap="none" baseline="0">
                <a:solidFill>
                  <a:srgbClr val="4D4D4D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33" name="Shape 946"/>
            <p:cNvCxnSpPr/>
            <p:nvPr/>
          </p:nvCxnSpPr>
          <p:spPr>
            <a:xfrm>
              <a:off x="7831901" y="3621243"/>
              <a:ext cx="0" cy="108058"/>
            </a:xfrm>
            <a:prstGeom prst="straightConnector1">
              <a:avLst/>
            </a:prstGeom>
            <a:noFill/>
            <a:ln w="38100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Shape 947"/>
            <p:cNvSpPr txBox="1"/>
            <p:nvPr/>
          </p:nvSpPr>
          <p:spPr>
            <a:xfrm>
              <a:off x="7364430" y="3684563"/>
              <a:ext cx="934878" cy="3511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 panose="020F0502020204030204"/>
                <a:buNone/>
              </a:pPr>
              <a:r>
                <a:rPr lang="en-GB" b="1" i="0" u="none" strike="noStrike" cap="none" baseline="0" dirty="0">
                  <a:solidFill>
                    <a:srgbClr val="FF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30 mins</a:t>
              </a:r>
            </a:p>
          </p:txBody>
        </p:sp>
        <p:sp>
          <p:nvSpPr>
            <p:cNvPr id="35" name="Shape 948"/>
            <p:cNvSpPr/>
            <p:nvPr/>
          </p:nvSpPr>
          <p:spPr>
            <a:xfrm>
              <a:off x="7375111" y="2724068"/>
              <a:ext cx="1471600" cy="694778"/>
            </a:xfrm>
            <a:prstGeom prst="wedgeRectCallout">
              <a:avLst>
                <a:gd name="adj1" fmla="val -20833"/>
                <a:gd name="adj2" fmla="val 62500"/>
              </a:avLst>
            </a:prstGeom>
            <a:solidFill>
              <a:srgbClr val="33928A"/>
            </a:solidFill>
            <a:ln w="25400" cap="flat" cmpd="sng">
              <a:solidFill>
                <a:srgbClr val="256A6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 panose="020F0502020204030204"/>
                <a:buNone/>
              </a:pPr>
              <a:r>
                <a:rPr lang="zh-CN" altLang="en-US" sz="1100" b="1" dirty="0" smtClean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在整个数据集上的执行时间</a:t>
              </a:r>
              <a:endParaRPr lang="en-GB" sz="1100" b="1" i="0" u="none" strike="noStrike" cap="none" baseline="0" dirty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6" name="Shape 949"/>
            <p:cNvSpPr/>
            <p:nvPr/>
          </p:nvSpPr>
          <p:spPr>
            <a:xfrm>
              <a:off x="3671879" y="1807203"/>
              <a:ext cx="1243766" cy="1852600"/>
            </a:xfrm>
            <a:prstGeom prst="rect">
              <a:avLst/>
            </a:prstGeom>
            <a:solidFill>
              <a:srgbClr val="EFF4D2">
                <a:alpha val="3686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endParaRPr sz="800" b="0" i="0" u="none" strike="noStrike" cap="none" baseline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7" name="Shape 950"/>
            <p:cNvSpPr/>
            <p:nvPr/>
          </p:nvSpPr>
          <p:spPr>
            <a:xfrm>
              <a:off x="5159226" y="1807203"/>
              <a:ext cx="1089432" cy="572068"/>
            </a:xfrm>
            <a:prstGeom prst="wedgeRectCallout">
              <a:avLst>
                <a:gd name="adj1" fmla="val -60757"/>
                <a:gd name="adj2" fmla="val 94722"/>
              </a:avLst>
            </a:prstGeom>
            <a:solidFill>
              <a:srgbClr val="33928A"/>
            </a:solidFill>
            <a:ln w="25400" cap="flat" cmpd="sng">
              <a:solidFill>
                <a:srgbClr val="256A6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 panose="020F0502020204030204"/>
                <a:buNone/>
              </a:pPr>
              <a:r>
                <a:rPr lang="zh-CN" altLang="en-US" sz="1100" b="1" i="0" u="none" strike="noStrike" cap="none" baseline="0" dirty="0" smtClean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交互查询</a:t>
              </a:r>
              <a:endParaRPr lang="en-GB" sz="1100" b="1" i="0" u="none" strike="noStrike" cap="none" baseline="0" dirty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8" name="Shape 951"/>
            <p:cNvSpPr txBox="1"/>
            <p:nvPr/>
          </p:nvSpPr>
          <p:spPr>
            <a:xfrm>
              <a:off x="4512315" y="3682145"/>
              <a:ext cx="643533" cy="3511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 panose="020F0502020204030204"/>
                <a:buNone/>
              </a:pPr>
              <a:r>
                <a:rPr lang="en-GB" b="1" i="0" u="none" strike="noStrike" cap="none" baseline="0" dirty="0">
                  <a:solidFill>
                    <a:srgbClr val="FF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 sec</a:t>
              </a:r>
            </a:p>
          </p:txBody>
        </p:sp>
        <p:cxnSp>
          <p:nvCxnSpPr>
            <p:cNvPr id="39" name="Shape 952"/>
            <p:cNvCxnSpPr/>
            <p:nvPr/>
          </p:nvCxnSpPr>
          <p:spPr>
            <a:xfrm>
              <a:off x="4915694" y="3634857"/>
              <a:ext cx="0" cy="108058"/>
            </a:xfrm>
            <a:prstGeom prst="straightConnector1">
              <a:avLst/>
            </a:prstGeom>
            <a:noFill/>
            <a:ln w="38100" cap="flat" cmpd="sng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Shape 953"/>
            <p:cNvSpPr txBox="1"/>
            <p:nvPr/>
          </p:nvSpPr>
          <p:spPr>
            <a:xfrm>
              <a:off x="5336589" y="3816600"/>
              <a:ext cx="1381348" cy="3952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 panose="020F0502020204030204"/>
                <a:buNone/>
              </a:pPr>
              <a:r>
                <a:rPr lang="zh-CN" altLang="en-US" b="0" i="0" u="none" strike="noStrike" cap="none" baseline="0" dirty="0" smtClean="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执行时间</a:t>
              </a:r>
              <a:endParaRPr lang="en-GB" b="0" i="0" u="none" strike="noStrike" cap="none" baseline="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" name="Shape 954"/>
            <p:cNvSpPr txBox="1"/>
            <p:nvPr/>
          </p:nvSpPr>
          <p:spPr>
            <a:xfrm>
              <a:off x="7234750" y="3956930"/>
              <a:ext cx="1579300" cy="19536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lvl="0" algn="r" rtl="0">
                <a:spcBef>
                  <a:spcPts val="0"/>
                </a:spcBef>
                <a:buNone/>
              </a:pPr>
              <a:fld id="{00000000-1234-1234-1234-123412341234}" type="slidenum">
                <a:rPr lang="en-GB" sz="200">
                  <a:solidFill>
                    <a:srgbClr val="80808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24</a:t>
              </a:fld>
              <a:endParaRPr lang="en-GB" sz="200">
                <a:solidFill>
                  <a:srgbClr val="80808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114264" y="880502"/>
            <a:ext cx="81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100 </a:t>
            </a:r>
            <a:r>
              <a:rPr lang="zh-CN" altLang="en-US" dirty="0" smtClean="0">
                <a:solidFill>
                  <a:srgbClr val="FF0000"/>
                </a:solidFill>
              </a:rPr>
              <a:t>秒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endCxn id="11" idx="1"/>
          </p:cNvCxnSpPr>
          <p:nvPr/>
        </p:nvCxnSpPr>
        <p:spPr>
          <a:xfrm>
            <a:off x="6285058" y="1065168"/>
            <a:ext cx="1829206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179394" y="1171608"/>
            <a:ext cx="58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2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秒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783051" y="1332530"/>
            <a:ext cx="331213" cy="829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72103" y="3957299"/>
            <a:ext cx="1954288" cy="1906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5021" y="3751136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1% Error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4051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375850" y="115444"/>
            <a:ext cx="84077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615959"/>
              </a:buClr>
              <a:buSzPct val="25000"/>
            </a:pPr>
            <a:r>
              <a:rPr lang="zh-CN" altLang="en-US" sz="3200" dirty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我们在实时领域扩展</a:t>
            </a:r>
            <a:r>
              <a:rPr lang="en-US" altLang="zh-CN" sz="3200" dirty="0">
                <a:solidFill>
                  <a:srgbClr val="615959"/>
                </a:solidFill>
                <a:latin typeface="Lato"/>
                <a:ea typeface="Lato"/>
                <a:cs typeface="Lato"/>
                <a:sym typeface="Lato"/>
              </a:rPr>
              <a:t> Spark</a:t>
            </a:r>
            <a:endParaRPr lang="en-GB" altLang="zh-CN" sz="3200" dirty="0">
              <a:solidFill>
                <a:srgbClr val="61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1748" y="1019533"/>
            <a:ext cx="34610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zh-CN" altLang="en-US" sz="2000" dirty="0" smtClean="0">
                <a:latin typeface="Cambria" panose="02040503050406030204"/>
                <a:cs typeface="Cambria" panose="02040503050406030204"/>
              </a:rPr>
              <a:t>为低延时 </a:t>
            </a:r>
            <a:r>
              <a:rPr lang="en-US" altLang="zh-CN" sz="2000" dirty="0" smtClean="0">
                <a:latin typeface="Cambria" panose="02040503050406030204"/>
                <a:cs typeface="Cambria" panose="02040503050406030204"/>
              </a:rPr>
              <a:t>SQL</a:t>
            </a:r>
            <a:r>
              <a:rPr lang="zh-CN" altLang="en-US" sz="2000" dirty="0" smtClean="0">
                <a:latin typeface="Cambria" panose="02040503050406030204"/>
                <a:cs typeface="Cambria" panose="02040503050406030204"/>
              </a:rPr>
              <a:t> 查询提供旁路调度器</a:t>
            </a:r>
            <a:endParaRPr lang="en-US" sz="2000" dirty="0" smtClean="0">
              <a:latin typeface="Cambria" panose="02040503050406030204"/>
              <a:cs typeface="Cambria" panose="0204050305040603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2000" dirty="0" smtClean="0">
              <a:solidFill>
                <a:srgbClr val="FF6600"/>
              </a:solidFill>
              <a:latin typeface="Cambria" panose="02040503050406030204"/>
              <a:cs typeface="Cambria" panose="0204050305040603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zh-CN" altLang="en-US" sz="2000" dirty="0" smtClean="0">
                <a:solidFill>
                  <a:srgbClr val="FF6600"/>
                </a:solidFill>
                <a:latin typeface="Cambria" panose="02040503050406030204"/>
                <a:cs typeface="Cambria" panose="02040503050406030204"/>
              </a:rPr>
              <a:t>深度集成</a:t>
            </a:r>
            <a:r>
              <a:rPr lang="en-US" sz="2000" dirty="0" smtClean="0">
                <a:solidFill>
                  <a:srgbClr val="FF6600"/>
                </a:solidFill>
                <a:latin typeface="Cambria" panose="02040503050406030204"/>
                <a:cs typeface="Cambria" panose="02040503050406030204"/>
              </a:rPr>
              <a:t> Spark Catalyst(SQL) </a:t>
            </a:r>
            <a:r>
              <a:rPr lang="en-US" sz="2000" dirty="0" smtClean="0">
                <a:latin typeface="Cambria" panose="02040503050406030204"/>
                <a:cs typeface="Cambria" panose="02040503050406030204"/>
              </a:rPr>
              <a:t>– </a:t>
            </a:r>
            <a:r>
              <a:rPr lang="zh-CN" altLang="en-US" sz="2000" dirty="0" smtClean="0">
                <a:latin typeface="Cambria" panose="02040503050406030204"/>
                <a:cs typeface="Cambria" panose="02040503050406030204"/>
              </a:rPr>
              <a:t>联位优化</a:t>
            </a:r>
            <a:r>
              <a:rPr lang="en-US" sz="2000" dirty="0" smtClean="0">
                <a:latin typeface="Cambria" panose="02040503050406030204"/>
                <a:cs typeface="Cambria" panose="02040503050406030204"/>
              </a:rPr>
              <a:t>, </a:t>
            </a:r>
            <a:r>
              <a:rPr lang="zh-CN" altLang="en-US" sz="2000" dirty="0" smtClean="0">
                <a:latin typeface="Cambria" panose="02040503050406030204"/>
                <a:cs typeface="Cambria" panose="02040503050406030204"/>
              </a:rPr>
              <a:t>索引使用</a:t>
            </a:r>
            <a:r>
              <a:rPr lang="en-US" sz="2000" dirty="0" smtClean="0">
                <a:latin typeface="Cambria" panose="02040503050406030204"/>
                <a:cs typeface="Cambria" panose="02040503050406030204"/>
              </a:rPr>
              <a:t>, </a:t>
            </a:r>
            <a:r>
              <a:rPr lang="zh-CN" altLang="en-US" sz="2000" dirty="0" smtClean="0">
                <a:latin typeface="Cambria" panose="02040503050406030204"/>
                <a:cs typeface="Cambria" panose="02040503050406030204"/>
              </a:rPr>
              <a:t>等</a:t>
            </a:r>
            <a:endParaRPr lang="en-US" sz="2000" dirty="0" smtClean="0">
              <a:latin typeface="Cambria" panose="02040503050406030204"/>
              <a:cs typeface="Cambria" panose="02040503050406030204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2000" dirty="0" smtClean="0">
              <a:latin typeface="Cambria" panose="02040503050406030204"/>
              <a:cs typeface="Cambria" panose="02040503050406030204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zh-CN" altLang="en-US" sz="2000" dirty="0" smtClean="0">
                <a:solidFill>
                  <a:srgbClr val="FF6600"/>
                </a:solidFill>
                <a:latin typeface="Cambria" panose="02040503050406030204"/>
                <a:cs typeface="Cambria" panose="02040503050406030204"/>
              </a:rPr>
              <a:t>完全</a:t>
            </a:r>
            <a:r>
              <a:rPr lang="en-US" sz="2000" dirty="0" smtClean="0">
                <a:solidFill>
                  <a:srgbClr val="FF6600"/>
                </a:solidFill>
                <a:latin typeface="Cambria" panose="02040503050406030204"/>
                <a:cs typeface="Cambria" panose="02040503050406030204"/>
              </a:rPr>
              <a:t> SQL </a:t>
            </a:r>
            <a:r>
              <a:rPr lang="zh-CN" altLang="en-US" sz="2000" dirty="0" smtClean="0">
                <a:solidFill>
                  <a:srgbClr val="FF6600"/>
                </a:solidFill>
                <a:latin typeface="Cambria" panose="02040503050406030204"/>
                <a:cs typeface="Cambria" panose="02040503050406030204"/>
              </a:rPr>
              <a:t>支持</a:t>
            </a:r>
            <a:r>
              <a:rPr lang="en-US" sz="2000" dirty="0" smtClean="0">
                <a:solidFill>
                  <a:srgbClr val="FF66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lang="en-US" sz="2000" dirty="0" smtClean="0">
                <a:latin typeface="Cambria" panose="02040503050406030204"/>
                <a:cs typeface="Cambria" panose="02040503050406030204"/>
              </a:rPr>
              <a:t>– </a:t>
            </a:r>
            <a:r>
              <a:rPr lang="zh-CN" altLang="en-US" sz="2000" dirty="0" smtClean="0">
                <a:latin typeface="Cambria" panose="02040503050406030204"/>
                <a:cs typeface="Cambria" panose="02040503050406030204"/>
              </a:rPr>
              <a:t>持久化</a:t>
            </a:r>
            <a:r>
              <a:rPr lang="en-US" sz="2000" dirty="0" smtClean="0">
                <a:latin typeface="Cambria" panose="02040503050406030204"/>
                <a:cs typeface="Cambria" panose="02040503050406030204"/>
              </a:rPr>
              <a:t> Catalog, </a:t>
            </a:r>
            <a:r>
              <a:rPr lang="zh-CN" altLang="en-US" sz="2000" dirty="0" smtClean="0">
                <a:latin typeface="Cambria" panose="02040503050406030204"/>
                <a:cs typeface="Cambria" panose="02040503050406030204"/>
              </a:rPr>
              <a:t>事务处理</a:t>
            </a:r>
            <a:r>
              <a:rPr lang="en-US" sz="2000" dirty="0" smtClean="0">
                <a:latin typeface="Cambria" panose="02040503050406030204"/>
                <a:cs typeface="Cambria" panose="02040503050406030204"/>
              </a:rPr>
              <a:t>, DML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279082" y="1047750"/>
            <a:ext cx="5020414" cy="2362200"/>
            <a:chOff x="762000" y="1352550"/>
            <a:chExt cx="6781800" cy="2720522"/>
          </a:xfrm>
        </p:grpSpPr>
        <p:grpSp>
          <p:nvGrpSpPr>
            <p:cNvPr id="6" name="组 5"/>
            <p:cNvGrpSpPr/>
            <p:nvPr/>
          </p:nvGrpSpPr>
          <p:grpSpPr>
            <a:xfrm>
              <a:off x="3886200" y="1352550"/>
              <a:ext cx="3657600" cy="2695411"/>
              <a:chOff x="2152520" y="1326002"/>
              <a:chExt cx="5207000" cy="2899481"/>
            </a:xfrm>
          </p:grpSpPr>
          <p:sp>
            <p:nvSpPr>
              <p:cNvPr id="16" name="Rectangle 7"/>
              <p:cNvSpPr/>
              <p:nvPr/>
            </p:nvSpPr>
            <p:spPr>
              <a:xfrm>
                <a:off x="2152520" y="1326002"/>
                <a:ext cx="5207000" cy="289948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7" name="Shape 306"/>
              <p:cNvGrpSpPr/>
              <p:nvPr/>
            </p:nvGrpSpPr>
            <p:grpSpPr>
              <a:xfrm>
                <a:off x="4756020" y="1602721"/>
                <a:ext cx="569399" cy="484314"/>
                <a:chOff x="3657600" y="3105150"/>
                <a:chExt cx="569399" cy="484314"/>
              </a:xfrm>
            </p:grpSpPr>
            <p:grpSp>
              <p:nvGrpSpPr>
                <p:cNvPr id="60" name="Shape 307"/>
                <p:cNvGrpSpPr/>
                <p:nvPr/>
              </p:nvGrpSpPr>
              <p:grpSpPr>
                <a:xfrm>
                  <a:off x="3810000" y="3105150"/>
                  <a:ext cx="228600" cy="228600"/>
                  <a:chOff x="3810000" y="3105150"/>
                  <a:chExt cx="228600" cy="228600"/>
                </a:xfrm>
              </p:grpSpPr>
              <p:cxnSp>
                <p:nvCxnSpPr>
                  <p:cNvPr id="62" name="Shape 308"/>
                  <p:cNvCxnSpPr/>
                  <p:nvPr/>
                </p:nvCxnSpPr>
                <p:spPr>
                  <a:xfrm>
                    <a:off x="3810000" y="31051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7CA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" name="Shape 309"/>
                  <p:cNvCxnSpPr/>
                  <p:nvPr/>
                </p:nvCxnSpPr>
                <p:spPr>
                  <a:xfrm>
                    <a:off x="3810000" y="31813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7CA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" name="Shape 310"/>
                  <p:cNvCxnSpPr/>
                  <p:nvPr/>
                </p:nvCxnSpPr>
                <p:spPr>
                  <a:xfrm>
                    <a:off x="3810000" y="32575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7CA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" name="Shape 311"/>
                  <p:cNvCxnSpPr/>
                  <p:nvPr/>
                </p:nvCxnSpPr>
                <p:spPr>
                  <a:xfrm>
                    <a:off x="3810000" y="33337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7CA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1" name="Shape 312"/>
                <p:cNvSpPr txBox="1"/>
                <p:nvPr/>
              </p:nvSpPr>
              <p:spPr>
                <a:xfrm>
                  <a:off x="3657600" y="3312564"/>
                  <a:ext cx="569399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zh-CN" altLang="en-US" sz="1200" dirty="0" smtClean="0">
                      <a:latin typeface="Lato"/>
                      <a:ea typeface="Lato"/>
                      <a:cs typeface="Lato"/>
                      <a:sym typeface="Lato"/>
                    </a:rPr>
                    <a:t>行</a:t>
                  </a:r>
                  <a:endParaRPr lang="en-GB" sz="1200" b="0" i="0" u="none" strike="noStrike" cap="none" baseline="0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8" name="Shape 314"/>
              <p:cNvGrpSpPr/>
              <p:nvPr/>
            </p:nvGrpSpPr>
            <p:grpSpPr>
              <a:xfrm>
                <a:off x="4609608" y="2198095"/>
                <a:ext cx="851699" cy="484314"/>
                <a:chOff x="4112573" y="3028949"/>
                <a:chExt cx="851699" cy="484314"/>
              </a:xfrm>
            </p:grpSpPr>
            <p:grpSp>
              <p:nvGrpSpPr>
                <p:cNvPr id="54" name="Shape 315"/>
                <p:cNvGrpSpPr/>
                <p:nvPr/>
              </p:nvGrpSpPr>
              <p:grpSpPr>
                <a:xfrm rot="-5400000">
                  <a:off x="4419599" y="3028949"/>
                  <a:ext cx="228600" cy="228600"/>
                  <a:chOff x="3810000" y="3105150"/>
                  <a:chExt cx="228600" cy="228600"/>
                </a:xfrm>
              </p:grpSpPr>
              <p:cxnSp>
                <p:nvCxnSpPr>
                  <p:cNvPr id="56" name="Shape 316"/>
                  <p:cNvCxnSpPr/>
                  <p:nvPr/>
                </p:nvCxnSpPr>
                <p:spPr>
                  <a:xfrm>
                    <a:off x="3810000" y="31051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" name="Shape 317"/>
                  <p:cNvCxnSpPr/>
                  <p:nvPr/>
                </p:nvCxnSpPr>
                <p:spPr>
                  <a:xfrm>
                    <a:off x="3810000" y="31813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" name="Shape 318"/>
                  <p:cNvCxnSpPr/>
                  <p:nvPr/>
                </p:nvCxnSpPr>
                <p:spPr>
                  <a:xfrm>
                    <a:off x="3810000" y="32575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" name="Shape 319"/>
                  <p:cNvCxnSpPr/>
                  <p:nvPr/>
                </p:nvCxnSpPr>
                <p:spPr>
                  <a:xfrm>
                    <a:off x="3810000" y="3333750"/>
                    <a:ext cx="228600" cy="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55" name="Shape 320"/>
                <p:cNvSpPr txBox="1"/>
                <p:nvPr/>
              </p:nvSpPr>
              <p:spPr>
                <a:xfrm>
                  <a:off x="4112573" y="3236364"/>
                  <a:ext cx="851699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zh-CN" altLang="en-US" sz="1200" b="0" i="0" u="none" strike="noStrike" cap="none" baseline="0" dirty="0" smtClean="0">
                      <a:solidFill>
                        <a:srgbClr val="000000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列</a:t>
                  </a:r>
                  <a:endParaRPr lang="en-GB" sz="1200" b="0" i="0" u="none" strike="noStrike" cap="none" baseline="0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9" name="Group 1"/>
              <p:cNvGrpSpPr/>
              <p:nvPr/>
            </p:nvGrpSpPr>
            <p:grpSpPr>
              <a:xfrm>
                <a:off x="2379293" y="1327805"/>
                <a:ext cx="1467599" cy="581698"/>
                <a:chOff x="2382188" y="1189354"/>
                <a:chExt cx="1467599" cy="581698"/>
              </a:xfrm>
            </p:grpSpPr>
            <p:grpSp>
              <p:nvGrpSpPr>
                <p:cNvPr id="47" name="Shape 323"/>
                <p:cNvGrpSpPr/>
                <p:nvPr/>
              </p:nvGrpSpPr>
              <p:grpSpPr>
                <a:xfrm>
                  <a:off x="2573516" y="1466253"/>
                  <a:ext cx="1152000" cy="304799"/>
                  <a:chOff x="5020128" y="1276349"/>
                  <a:chExt cx="1152000" cy="304799"/>
                </a:xfrm>
              </p:grpSpPr>
              <p:sp>
                <p:nvSpPr>
                  <p:cNvPr id="49" name="Shape 324"/>
                  <p:cNvSpPr/>
                  <p:nvPr/>
                </p:nvSpPr>
                <p:spPr>
                  <a:xfrm>
                    <a:off x="5020128" y="1276349"/>
                    <a:ext cx="1152000" cy="304799"/>
                  </a:xfrm>
                  <a:prstGeom prst="homePlate">
                    <a:avLst>
                      <a:gd name="adj" fmla="val 50000"/>
                    </a:avLst>
                  </a:prstGeom>
                  <a:solidFill>
                    <a:srgbClr val="85B4D9"/>
                  </a:solidFill>
                  <a:ln w="9525" cap="flat" cmpd="sng">
                    <a:solidFill>
                      <a:srgbClr val="FF66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2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grpSp>
                <p:nvGrpSpPr>
                  <p:cNvPr id="50" name="Shape 325"/>
                  <p:cNvGrpSpPr/>
                  <p:nvPr/>
                </p:nvGrpSpPr>
                <p:grpSpPr>
                  <a:xfrm>
                    <a:off x="5181600" y="1352550"/>
                    <a:ext cx="762000" cy="152399"/>
                    <a:chOff x="5181600" y="1352550"/>
                    <a:chExt cx="762000" cy="152399"/>
                  </a:xfrm>
                </p:grpSpPr>
                <p:cxnSp>
                  <p:nvCxnSpPr>
                    <p:cNvPr id="51" name="Shape 326"/>
                    <p:cNvCxnSpPr/>
                    <p:nvPr/>
                  </p:nvCxnSpPr>
                  <p:spPr>
                    <a:xfrm>
                      <a:off x="5181600" y="1428750"/>
                      <a:ext cx="762000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stealth" w="lg" len="lg"/>
                    </a:ln>
                  </p:spPr>
                </p:cxnSp>
                <p:sp>
                  <p:nvSpPr>
                    <p:cNvPr id="52" name="Shape 327"/>
                    <p:cNvSpPr/>
                    <p:nvPr/>
                  </p:nvSpPr>
                  <p:spPr>
                    <a:xfrm>
                      <a:off x="5257800" y="1352550"/>
                      <a:ext cx="228600" cy="152399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4D4D4D"/>
                    </a:solidFill>
                    <a:ln w="9525" cap="flat" cmpd="sng">
                      <a:solidFill>
                        <a:srgbClr val="2E9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buNone/>
                      </a:pPr>
                      <a:endParaRPr sz="1200" b="0" i="0" u="none" strike="noStrike" cap="none" baseline="0">
                        <a:solidFill>
                          <a:srgbClr val="FFFFFF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p:txBody>
                </p:sp>
                <p:sp>
                  <p:nvSpPr>
                    <p:cNvPr id="53" name="Shape 328"/>
                    <p:cNvSpPr/>
                    <p:nvPr/>
                  </p:nvSpPr>
                  <p:spPr>
                    <a:xfrm>
                      <a:off x="5562600" y="1352550"/>
                      <a:ext cx="228600" cy="152399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4D4D4D"/>
                    </a:solidFill>
                    <a:ln w="9525" cap="flat" cmpd="sng">
                      <a:solidFill>
                        <a:srgbClr val="2E9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buNone/>
                      </a:pPr>
                      <a:endParaRPr sz="1200" b="0" i="0" u="none" strike="noStrike" cap="none" baseline="0">
                        <a:solidFill>
                          <a:srgbClr val="FFFFFF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p:txBody>
                </p:sp>
              </p:grpSp>
            </p:grpSp>
            <p:sp>
              <p:nvSpPr>
                <p:cNvPr id="48" name="Shape 329"/>
                <p:cNvSpPr txBox="1"/>
                <p:nvPr/>
              </p:nvSpPr>
              <p:spPr>
                <a:xfrm>
                  <a:off x="2382188" y="1189354"/>
                  <a:ext cx="1467599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en-US" sz="1200" dirty="0" smtClean="0">
                      <a:latin typeface="Lato"/>
                      <a:ea typeface="Lato"/>
                      <a:cs typeface="Lato"/>
                      <a:sym typeface="Lato"/>
                    </a:rPr>
                    <a:t>流处理</a:t>
                  </a:r>
                  <a:endParaRPr lang="en-GB" sz="1200" i="0" u="none" strike="noStrike" cap="none" baseline="0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0" name="Shape 335"/>
              <p:cNvGrpSpPr/>
              <p:nvPr/>
            </p:nvGrpSpPr>
            <p:grpSpPr>
              <a:xfrm>
                <a:off x="4477548" y="2682409"/>
                <a:ext cx="1121051" cy="746857"/>
                <a:chOff x="5141143" y="3611337"/>
                <a:chExt cx="1182972" cy="746857"/>
              </a:xfrm>
            </p:grpSpPr>
            <p:pic>
              <p:nvPicPr>
                <p:cNvPr id="45" name="Shape 336"/>
                <p:cNvPicPr preferRelativeResize="0"/>
                <p:nvPr/>
              </p:nvPicPr>
              <p:blipFill rotWithShape="1">
                <a:blip r:embed="rId3"/>
                <a:srcRect/>
                <a:stretch>
                  <a:fillRect/>
                </a:stretch>
              </p:blipFill>
              <p:spPr>
                <a:xfrm>
                  <a:off x="5461401" y="3611337"/>
                  <a:ext cx="500400" cy="5144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6" name="Shape 337"/>
                <p:cNvSpPr txBox="1"/>
                <p:nvPr/>
              </p:nvSpPr>
              <p:spPr>
                <a:xfrm>
                  <a:off x="5141143" y="4050394"/>
                  <a:ext cx="1182972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zh-CN" altLang="en-US" sz="1200" dirty="0" smtClean="0">
                      <a:latin typeface="Lato"/>
                      <a:ea typeface="Lato"/>
                      <a:cs typeface="Lato"/>
                      <a:sym typeface="Lato"/>
                    </a:rPr>
                    <a:t>概率数据</a:t>
                  </a:r>
                  <a:endParaRPr lang="en-GB" sz="1200" b="0" i="0" u="none" strike="noStrike" cap="none" baseline="0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1" name="Shape 341"/>
              <p:cNvGrpSpPr/>
              <p:nvPr/>
            </p:nvGrpSpPr>
            <p:grpSpPr>
              <a:xfrm>
                <a:off x="5461556" y="2113453"/>
                <a:ext cx="561000" cy="505499"/>
                <a:chOff x="4907895" y="3409950"/>
                <a:chExt cx="561000" cy="505499"/>
              </a:xfrm>
            </p:grpSpPr>
            <p:sp>
              <p:nvSpPr>
                <p:cNvPr id="35" name="Shape 342"/>
                <p:cNvSpPr/>
                <p:nvPr/>
              </p:nvSpPr>
              <p:spPr>
                <a:xfrm>
                  <a:off x="5029200" y="3409950"/>
                  <a:ext cx="304799" cy="304799"/>
                </a:xfrm>
                <a:prstGeom prst="flowChartInputOutput">
                  <a:avLst/>
                </a:prstGeom>
                <a:gradFill>
                  <a:gsLst>
                    <a:gs pos="0">
                      <a:srgbClr val="24A095"/>
                    </a:gs>
                    <a:gs pos="100000">
                      <a:srgbClr val="A4EAE3"/>
                    </a:gs>
                  </a:gsLst>
                  <a:lin ang="16200038" scaled="0"/>
                </a:gradFill>
                <a:ln w="9525" cap="flat" cmpd="sng">
                  <a:solidFill>
                    <a:srgbClr val="2E9087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 panose="020B0604020202020204"/>
                    <a:buNone/>
                  </a:pPr>
                  <a:endParaRPr sz="1200" b="0" i="0" u="none" strike="noStrike" cap="none" baseline="0">
                    <a:solidFill>
                      <a:srgbClr val="FFFFFF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36" name="Shape 343"/>
                <p:cNvSpPr txBox="1"/>
                <p:nvPr/>
              </p:nvSpPr>
              <p:spPr>
                <a:xfrm>
                  <a:off x="4907895" y="3638550"/>
                  <a:ext cx="561000" cy="2768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25000"/>
                    <a:buFont typeface="Arial" panose="020B0604020202020204"/>
                    <a:buNone/>
                  </a:pPr>
                  <a:r>
                    <a:rPr lang="zh-CN" altLang="en-US" sz="1200" dirty="0" smtClean="0"/>
                    <a:t>索引</a:t>
                  </a:r>
                  <a:endParaRPr lang="en-GB" sz="1200" b="0" i="0" u="none" strike="noStrike" cap="none" baseline="0" dirty="0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7" name="Shape 344"/>
                <p:cNvGrpSpPr/>
                <p:nvPr/>
              </p:nvGrpSpPr>
              <p:grpSpPr>
                <a:xfrm>
                  <a:off x="5086934" y="3447030"/>
                  <a:ext cx="228615" cy="228599"/>
                  <a:chOff x="2590800" y="1809750"/>
                  <a:chExt cx="533399" cy="609599"/>
                </a:xfrm>
              </p:grpSpPr>
              <p:sp>
                <p:nvSpPr>
                  <p:cNvPr id="38" name="Shape 345"/>
                  <p:cNvSpPr/>
                  <p:nvPr/>
                </p:nvSpPr>
                <p:spPr>
                  <a:xfrm>
                    <a:off x="2819400" y="1809750"/>
                    <a:ext cx="152399" cy="15239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4A095"/>
                      </a:gs>
                      <a:gs pos="100000">
                        <a:srgbClr val="A4EAE3"/>
                      </a:gs>
                    </a:gsLst>
                    <a:lin ang="16200038" scaled="0"/>
                  </a:gra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2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39" name="Shape 346"/>
                  <p:cNvSpPr/>
                  <p:nvPr/>
                </p:nvSpPr>
                <p:spPr>
                  <a:xfrm>
                    <a:off x="2971800" y="2038350"/>
                    <a:ext cx="152399" cy="15239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4A095"/>
                      </a:gs>
                      <a:gs pos="100000">
                        <a:srgbClr val="A4EAE3"/>
                      </a:gs>
                    </a:gsLst>
                    <a:lin ang="16200038" scaled="0"/>
                  </a:gra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2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0" name="Shape 347"/>
                  <p:cNvSpPr/>
                  <p:nvPr/>
                </p:nvSpPr>
                <p:spPr>
                  <a:xfrm>
                    <a:off x="2590800" y="2038350"/>
                    <a:ext cx="152399" cy="15239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4A095"/>
                      </a:gs>
                      <a:gs pos="100000">
                        <a:srgbClr val="A4EAE3"/>
                      </a:gs>
                    </a:gsLst>
                    <a:lin ang="16200038" scaled="0"/>
                  </a:gra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2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sp>
                <p:nvSpPr>
                  <p:cNvPr id="41" name="Shape 348"/>
                  <p:cNvSpPr/>
                  <p:nvPr/>
                </p:nvSpPr>
                <p:spPr>
                  <a:xfrm>
                    <a:off x="2819400" y="2266950"/>
                    <a:ext cx="152399" cy="15239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4A095"/>
                      </a:gs>
                      <a:gs pos="100000">
                        <a:srgbClr val="A4EAE3"/>
                      </a:gs>
                    </a:gsLst>
                    <a:lin ang="16200038" scaled="0"/>
                  </a:gra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 panose="020B0604020202020204"/>
                      <a:buNone/>
                    </a:pPr>
                    <a:endParaRPr sz="1200" b="0" i="0" u="none" strike="noStrike" cap="none" baseline="0">
                      <a:solidFill>
                        <a:srgbClr val="FFFFFF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endParaRPr>
                  </a:p>
                </p:txBody>
              </p:sp>
              <p:cxnSp>
                <p:nvCxnSpPr>
                  <p:cNvPr id="42" name="Shape 349"/>
                  <p:cNvCxnSpPr>
                    <a:stCxn id="40" idx="7"/>
                    <a:endCxn id="38" idx="3"/>
                  </p:cNvCxnSpPr>
                  <p:nvPr/>
                </p:nvCxnSpPr>
                <p:spPr>
                  <a:xfrm rot="10800000" flipH="1">
                    <a:off x="2720881" y="1939768"/>
                    <a:ext cx="121200" cy="1209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" name="Shape 350"/>
                  <p:cNvCxnSpPr>
                    <a:stCxn id="39" idx="0"/>
                    <a:endCxn id="38" idx="5"/>
                  </p:cNvCxnSpPr>
                  <p:nvPr/>
                </p:nvCxnSpPr>
                <p:spPr>
                  <a:xfrm rot="10800000">
                    <a:off x="2949299" y="1939949"/>
                    <a:ext cx="98700" cy="984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Shape 351"/>
                  <p:cNvCxnSpPr>
                    <a:stCxn id="41" idx="7"/>
                    <a:endCxn id="39" idx="4"/>
                  </p:cNvCxnSpPr>
                  <p:nvPr/>
                </p:nvCxnSpPr>
                <p:spPr>
                  <a:xfrm rot="10800000" flipH="1">
                    <a:off x="2949481" y="2190868"/>
                    <a:ext cx="98700" cy="984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sp>
            <p:nvSpPr>
              <p:cNvPr id="22" name="Folded Corner 2"/>
              <p:cNvSpPr/>
              <p:nvPr/>
            </p:nvSpPr>
            <p:spPr>
              <a:xfrm>
                <a:off x="2446199" y="2489878"/>
                <a:ext cx="1181387" cy="810314"/>
              </a:xfrm>
              <a:prstGeom prst="foldedCorner">
                <a:avLst>
                  <a:gd name="adj" fmla="val 28981"/>
                </a:avLst>
              </a:prstGeom>
              <a:solidFill>
                <a:srgbClr val="8064A2"/>
              </a:solidFill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 smtClean="0"/>
              </a:p>
              <a:p>
                <a:pPr algn="ctr"/>
                <a:r>
                  <a:rPr lang="en-US" sz="1200" dirty="0" smtClean="0"/>
                  <a:t>Spark </a:t>
                </a:r>
              </a:p>
              <a:p>
                <a:pPr algn="ctr"/>
                <a:r>
                  <a:rPr lang="zh-CN" altLang="en-US" sz="1200" dirty="0" smtClean="0"/>
                  <a:t>程序</a:t>
                </a:r>
                <a:endParaRPr lang="en-US" sz="1200" dirty="0"/>
              </a:p>
            </p:txBody>
          </p:sp>
          <p:sp>
            <p:nvSpPr>
              <p:cNvPr id="23" name="Rounded Rectangle 3"/>
              <p:cNvSpPr/>
              <p:nvPr/>
            </p:nvSpPr>
            <p:spPr>
              <a:xfrm>
                <a:off x="6571344" y="2697744"/>
                <a:ext cx="707572" cy="931418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zh-CN" altLang="en-US" sz="1200" dirty="0" smtClean="0"/>
                  <a:t>解析器</a:t>
                </a:r>
                <a:endParaRPr lang="en-US" altLang="zh-CN" sz="1200" dirty="0" smtClean="0"/>
              </a:p>
              <a:p>
                <a:pPr algn="ctr"/>
                <a:r>
                  <a:rPr lang="en-US" altLang="zh-CN" sz="1200" dirty="0" smtClean="0"/>
                  <a:t>SQL</a:t>
                </a:r>
                <a:endParaRPr lang="en-US" sz="1200" dirty="0"/>
              </a:p>
            </p:txBody>
          </p:sp>
          <p:sp>
            <p:nvSpPr>
              <p:cNvPr id="24" name="Left Brace 4"/>
              <p:cNvSpPr/>
              <p:nvPr/>
            </p:nvSpPr>
            <p:spPr>
              <a:xfrm>
                <a:off x="4091225" y="1602721"/>
                <a:ext cx="289339" cy="1826545"/>
              </a:xfrm>
              <a:prstGeom prst="leftBrace">
                <a:avLst>
                  <a:gd name="adj1" fmla="val 8333"/>
                  <a:gd name="adj2" fmla="val 50993"/>
                </a:avLst>
              </a:prstGeom>
              <a:ln w="9525" cmpd="sng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5" name="Left Brace 63"/>
              <p:cNvSpPr/>
              <p:nvPr/>
            </p:nvSpPr>
            <p:spPr>
              <a:xfrm rot="10800000">
                <a:off x="5977492" y="1677876"/>
                <a:ext cx="289339" cy="1826545"/>
              </a:xfrm>
              <a:prstGeom prst="leftBrace">
                <a:avLst>
                  <a:gd name="adj1" fmla="val 8333"/>
                  <a:gd name="adj2" fmla="val 50993"/>
                </a:avLst>
              </a:prstGeom>
              <a:ln w="9525" cmpd="sng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TextBox 5"/>
              <p:cNvSpPr txBox="1"/>
              <p:nvPr/>
            </p:nvSpPr>
            <p:spPr>
              <a:xfrm>
                <a:off x="3628580" y="2396440"/>
                <a:ext cx="879956" cy="413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RDD</a:t>
                </a:r>
                <a:endParaRPr lang="en-US" sz="1200" dirty="0"/>
              </a:p>
            </p:txBody>
          </p:sp>
          <p:sp>
            <p:nvSpPr>
              <p:cNvPr id="27" name="TextBox 65"/>
              <p:cNvSpPr txBox="1"/>
              <p:nvPr/>
            </p:nvSpPr>
            <p:spPr>
              <a:xfrm>
                <a:off x="6157679" y="2365841"/>
                <a:ext cx="651066" cy="413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/>
                  <a:t>表</a:t>
                </a:r>
                <a:endParaRPr lang="en-US" sz="1200" dirty="0"/>
              </a:p>
            </p:txBody>
          </p:sp>
          <p:sp>
            <p:nvSpPr>
              <p:cNvPr id="28" name="Rectangle 6"/>
              <p:cNvSpPr/>
              <p:nvPr/>
            </p:nvSpPr>
            <p:spPr>
              <a:xfrm>
                <a:off x="4477547" y="1469569"/>
                <a:ext cx="1499648" cy="2233537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9" name="Left Brace 68"/>
              <p:cNvSpPr/>
              <p:nvPr/>
            </p:nvSpPr>
            <p:spPr>
              <a:xfrm rot="16200000">
                <a:off x="2968423" y="1599140"/>
                <a:ext cx="289339" cy="984897"/>
              </a:xfrm>
              <a:prstGeom prst="leftBrace">
                <a:avLst>
                  <a:gd name="adj1" fmla="val 8333"/>
                  <a:gd name="adj2" fmla="val 50993"/>
                </a:avLst>
              </a:prstGeom>
              <a:ln w="9525" cmpd="sng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" name="TextBox 69"/>
              <p:cNvSpPr txBox="1"/>
              <p:nvPr/>
            </p:nvSpPr>
            <p:spPr>
              <a:xfrm>
                <a:off x="2854061" y="2154952"/>
                <a:ext cx="879956" cy="413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RDD</a:t>
                </a:r>
                <a:endParaRPr lang="en-US" sz="1200" dirty="0"/>
              </a:p>
            </p:txBody>
          </p:sp>
          <p:cxnSp>
            <p:nvCxnSpPr>
              <p:cNvPr id="31" name="Straight Arrow Connector 9"/>
              <p:cNvCxnSpPr/>
              <p:nvPr/>
            </p:nvCxnSpPr>
            <p:spPr>
              <a:xfrm>
                <a:off x="3494093" y="1909503"/>
                <a:ext cx="0" cy="580375"/>
              </a:xfrm>
              <a:prstGeom prst="straightConnector1">
                <a:avLst/>
              </a:prstGeom>
              <a:ln>
                <a:solidFill>
                  <a:srgbClr val="8064A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75"/>
              <p:cNvCxnSpPr>
                <a:stCxn id="22" idx="3"/>
              </p:cNvCxnSpPr>
              <p:nvPr/>
            </p:nvCxnSpPr>
            <p:spPr>
              <a:xfrm>
                <a:off x="3627586" y="2895035"/>
                <a:ext cx="849962" cy="0"/>
              </a:xfrm>
              <a:prstGeom prst="straightConnector1">
                <a:avLst/>
              </a:prstGeom>
              <a:ln>
                <a:solidFill>
                  <a:srgbClr val="8064A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18"/>
              <p:cNvCxnSpPr/>
              <p:nvPr/>
            </p:nvCxnSpPr>
            <p:spPr>
              <a:xfrm rot="16200000" flipH="1">
                <a:off x="5964513" y="1922185"/>
                <a:ext cx="788241" cy="762875"/>
              </a:xfrm>
              <a:prstGeom prst="bentConnector3">
                <a:avLst>
                  <a:gd name="adj1" fmla="val 1665"/>
                </a:avLst>
              </a:prstGeom>
              <a:ln>
                <a:solidFill>
                  <a:schemeClr val="accent4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97"/>
              <p:cNvSpPr txBox="1"/>
              <p:nvPr/>
            </p:nvSpPr>
            <p:spPr>
              <a:xfrm>
                <a:off x="6101033" y="1660512"/>
                <a:ext cx="1242945" cy="413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 smtClean="0"/>
                  <a:t>低延时</a:t>
                </a:r>
                <a:endParaRPr lang="en-US" sz="1200" dirty="0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762000" y="1352550"/>
              <a:ext cx="2514600" cy="1600200"/>
            </a:xfrm>
            <a:prstGeom prst="rect">
              <a:avLst/>
            </a:prstGeom>
            <a:noFill/>
            <a:ln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8" name="Rectangle 24"/>
            <p:cNvSpPr/>
            <p:nvPr/>
          </p:nvSpPr>
          <p:spPr>
            <a:xfrm>
              <a:off x="838200" y="1504951"/>
              <a:ext cx="1279773" cy="4572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Spark Context</a:t>
              </a:r>
              <a:endParaRPr lang="en-US" sz="1200" dirty="0"/>
            </a:p>
          </p:txBody>
        </p:sp>
        <p:sp>
          <p:nvSpPr>
            <p:cNvPr id="9" name="Rectangle 25"/>
            <p:cNvSpPr/>
            <p:nvPr/>
          </p:nvSpPr>
          <p:spPr>
            <a:xfrm>
              <a:off x="1371600" y="3311072"/>
              <a:ext cx="1295400" cy="533400"/>
            </a:xfrm>
            <a:prstGeom prst="rect">
              <a:avLst/>
            </a:prstGeom>
            <a:solidFill>
              <a:srgbClr val="8064A2"/>
            </a:solidFill>
            <a:ln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Locator</a:t>
              </a:r>
              <a:endParaRPr lang="en-US" sz="1200" dirty="0" smtClean="0"/>
            </a:p>
            <a:p>
              <a:pPr algn="ctr"/>
              <a:endParaRPr lang="en-US" sz="1200" dirty="0"/>
            </a:p>
          </p:txBody>
        </p:sp>
        <p:sp>
          <p:nvSpPr>
            <p:cNvPr id="10" name="Folded Corner 2"/>
            <p:cNvSpPr/>
            <p:nvPr/>
          </p:nvSpPr>
          <p:spPr>
            <a:xfrm>
              <a:off x="2362200" y="1504950"/>
              <a:ext cx="788042" cy="698401"/>
            </a:xfrm>
            <a:prstGeom prst="foldedCorner">
              <a:avLst>
                <a:gd name="adj" fmla="val 28981"/>
              </a:avLst>
            </a:prstGeom>
            <a:solidFill>
              <a:srgbClr val="8064A2"/>
            </a:solidFill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  <a:p>
              <a:pPr algn="ctr"/>
              <a:r>
                <a:rPr lang="en-US" altLang="zh-CN" sz="1200" dirty="0" smtClean="0"/>
                <a:t>Snappy</a:t>
              </a:r>
            </a:p>
            <a:p>
              <a:pPr algn="ctr"/>
              <a:r>
                <a:rPr lang="zh-CN" altLang="en-US" sz="1200" dirty="0" smtClean="0"/>
                <a:t>集群管理</a:t>
              </a:r>
              <a:endParaRPr lang="en-US" sz="1200" dirty="0" smtClean="0"/>
            </a:p>
          </p:txBody>
        </p:sp>
        <p:sp>
          <p:nvSpPr>
            <p:cNvPr id="11" name="Rounded Rectangle 29"/>
            <p:cNvSpPr/>
            <p:nvPr/>
          </p:nvSpPr>
          <p:spPr>
            <a:xfrm>
              <a:off x="838200" y="2114550"/>
              <a:ext cx="1295400" cy="319528"/>
            </a:xfrm>
            <a:prstGeom prst="roundRect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FFFFFF"/>
                  </a:solidFill>
                </a:rPr>
                <a:t>Catalog</a:t>
              </a:r>
              <a:r>
                <a:rPr lang="zh-CN" altLang="en-US" sz="12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1200" dirty="0" smtClean="0">
                  <a:solidFill>
                    <a:srgbClr val="FFFFFF"/>
                  </a:solidFill>
                </a:rPr>
                <a:t>SVC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25"/>
            <p:cNvSpPr/>
            <p:nvPr/>
          </p:nvSpPr>
          <p:spPr>
            <a:xfrm>
              <a:off x="1600200" y="3539672"/>
              <a:ext cx="1295400" cy="533400"/>
            </a:xfrm>
            <a:prstGeom prst="rect">
              <a:avLst/>
            </a:prstGeom>
            <a:solidFill>
              <a:srgbClr val="8064A2"/>
            </a:solidFill>
            <a:ln>
              <a:solidFill>
                <a:srgbClr val="8064A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Locator</a:t>
              </a:r>
              <a:endParaRPr lang="en-US" sz="1200" dirty="0" smtClean="0"/>
            </a:p>
            <a:p>
              <a:pPr algn="ctr"/>
              <a:endParaRPr lang="en-US" sz="1200" dirty="0"/>
            </a:p>
          </p:txBody>
        </p:sp>
        <p:cxnSp>
          <p:nvCxnSpPr>
            <p:cNvPr id="13" name="直线连接符 12"/>
            <p:cNvCxnSpPr>
              <a:stCxn id="7" idx="2"/>
              <a:endCxn id="9" idx="0"/>
            </p:cNvCxnSpPr>
            <p:nvPr/>
          </p:nvCxnSpPr>
          <p:spPr>
            <a:xfrm>
              <a:off x="2019300" y="2952750"/>
              <a:ext cx="0" cy="3583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>
              <a:endCxn id="12" idx="3"/>
            </p:cNvCxnSpPr>
            <p:nvPr/>
          </p:nvCxnSpPr>
          <p:spPr>
            <a:xfrm flipH="1">
              <a:off x="2895600" y="3790950"/>
              <a:ext cx="990600" cy="1542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29"/>
            <p:cNvSpPr/>
            <p:nvPr/>
          </p:nvSpPr>
          <p:spPr>
            <a:xfrm>
              <a:off x="5105400" y="3638550"/>
              <a:ext cx="1295400" cy="319528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 smtClean="0">
                  <a:solidFill>
                    <a:srgbClr val="FFFFFF"/>
                  </a:solidFill>
                </a:rPr>
                <a:t>内存管理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1724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zh-CN" altLang="en-US" dirty="0" smtClean="0"/>
              <a:t>基本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示例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0347" y="1123950"/>
            <a:ext cx="8223305" cy="3231654"/>
          </a:xfrm>
        </p:spPr>
        <p:txBody>
          <a:bodyPr/>
          <a:lstStyle/>
          <a:p>
            <a:r>
              <a:rPr lang="en-US" altLang="zh-CN" sz="1200" dirty="0" err="1"/>
              <a:t>scala</a:t>
            </a:r>
            <a:r>
              <a:rPr lang="en-US" altLang="zh-CN" sz="1200" dirty="0"/>
              <a:t>&gt;  </a:t>
            </a:r>
            <a:r>
              <a:rPr lang="en-US" altLang="zh-CN" sz="1200" dirty="0" err="1" smtClean="0"/>
              <a:t>sql</a:t>
            </a:r>
            <a:r>
              <a:rPr lang="en-US" altLang="zh-CN" sz="1200" dirty="0"/>
              <a:t>("create table </a:t>
            </a:r>
            <a:r>
              <a:rPr lang="en-US" altLang="zh-CN" sz="1200" dirty="0" err="1"/>
              <a:t>colTable</a:t>
            </a:r>
            <a:r>
              <a:rPr lang="en-US" altLang="zh-CN" sz="1200" dirty="0"/>
              <a:t>(</a:t>
            </a:r>
            <a:r>
              <a:rPr lang="en-US" altLang="zh-CN" sz="1200" dirty="0" err="1"/>
              <a:t>CustKey</a:t>
            </a:r>
            <a:r>
              <a:rPr lang="en-US" altLang="zh-CN" sz="1200" dirty="0"/>
              <a:t> Integer, </a:t>
            </a:r>
            <a:r>
              <a:rPr lang="en-US" altLang="zh-CN" sz="1200" dirty="0" err="1"/>
              <a:t>CustName</a:t>
            </a:r>
            <a:r>
              <a:rPr lang="en-US" altLang="zh-CN" sz="1200" dirty="0"/>
              <a:t> String) using column options()"</a:t>
            </a:r>
            <a:r>
              <a:rPr lang="en-US" altLang="zh-CN" sz="1200" dirty="0" smtClean="0"/>
              <a:t>)</a:t>
            </a:r>
          </a:p>
          <a:p>
            <a:r>
              <a:rPr lang="zh-CN" altLang="zh-CN" sz="1200" dirty="0" smtClean="0"/>
              <a:t>/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 插入数据</a:t>
            </a:r>
            <a:endParaRPr lang="en-US" altLang="zh-CN" sz="1200" dirty="0" smtClean="0"/>
          </a:p>
          <a:p>
            <a:r>
              <a:rPr lang="en-US" altLang="zh-CN" sz="1200" dirty="0" err="1"/>
              <a:t>scala</a:t>
            </a:r>
            <a:r>
              <a:rPr lang="en-US" altLang="zh-CN" sz="1200" dirty="0"/>
              <a:t>&gt;  </a:t>
            </a:r>
            <a:r>
              <a:rPr lang="en-US" altLang="zh-CN" sz="1200" dirty="0" err="1" smtClean="0"/>
              <a:t>sql</a:t>
            </a:r>
            <a:r>
              <a:rPr lang="en-US" altLang="zh-CN" sz="1200" dirty="0"/>
              <a:t>("insert into </a:t>
            </a:r>
            <a:r>
              <a:rPr lang="en-US" altLang="zh-CN" sz="1200" dirty="0" err="1"/>
              <a:t>colTable</a:t>
            </a:r>
            <a:r>
              <a:rPr lang="en-US" altLang="zh-CN" sz="1200" dirty="0"/>
              <a:t> values(1, 'a')")</a:t>
            </a:r>
          </a:p>
          <a:p>
            <a:r>
              <a:rPr lang="en-US" altLang="zh-CN" sz="1200" dirty="0" err="1"/>
              <a:t>scala</a:t>
            </a:r>
            <a:r>
              <a:rPr lang="en-US" altLang="zh-CN" sz="1200" dirty="0"/>
              <a:t>&gt;  </a:t>
            </a:r>
            <a:r>
              <a:rPr lang="en-US" altLang="zh-CN" sz="1200" dirty="0" err="1" smtClean="0"/>
              <a:t>sql</a:t>
            </a:r>
            <a:r>
              <a:rPr lang="en-US" altLang="zh-CN" sz="1200" dirty="0"/>
              <a:t>("insert into </a:t>
            </a:r>
            <a:r>
              <a:rPr lang="en-US" altLang="zh-CN" sz="1200" dirty="0" err="1"/>
              <a:t>colTable</a:t>
            </a:r>
            <a:r>
              <a:rPr lang="en-US" altLang="zh-CN" sz="1200" dirty="0"/>
              <a:t> values(2, 'b')")</a:t>
            </a:r>
          </a:p>
          <a:p>
            <a:r>
              <a:rPr lang="en-US" altLang="zh-CN" sz="1200" dirty="0" err="1"/>
              <a:t>scala</a:t>
            </a:r>
            <a:r>
              <a:rPr lang="en-US" altLang="zh-CN" sz="1200" dirty="0"/>
              <a:t>&gt;  </a:t>
            </a:r>
            <a:r>
              <a:rPr lang="en-US" altLang="zh-CN" sz="1200" dirty="0" err="1" smtClean="0"/>
              <a:t>sql</a:t>
            </a:r>
            <a:r>
              <a:rPr lang="en-US" altLang="zh-CN" sz="1200" dirty="0"/>
              <a:t>("insert into </a:t>
            </a:r>
            <a:r>
              <a:rPr lang="en-US" altLang="zh-CN" sz="1200" dirty="0" err="1"/>
              <a:t>colTable</a:t>
            </a:r>
            <a:r>
              <a:rPr lang="en-US" altLang="zh-CN" sz="1200" dirty="0"/>
              <a:t> values(3, '3')"</a:t>
            </a:r>
            <a:r>
              <a:rPr lang="en-US" altLang="zh-CN" sz="1200" dirty="0" smtClean="0"/>
              <a:t>)</a:t>
            </a:r>
          </a:p>
          <a:p>
            <a:r>
              <a:rPr lang="zh-CN" altLang="zh-CN" sz="1200" dirty="0"/>
              <a:t>/</a:t>
            </a:r>
            <a:r>
              <a:rPr lang="en-US" altLang="zh-CN" sz="1200" dirty="0"/>
              <a:t>/</a:t>
            </a:r>
            <a:r>
              <a:rPr lang="zh-CN" altLang="en-US" sz="1200" dirty="0"/>
              <a:t> 更新数据</a:t>
            </a:r>
            <a:endParaRPr lang="en-US" altLang="zh-CN" sz="1200" dirty="0"/>
          </a:p>
          <a:p>
            <a:r>
              <a:rPr lang="en-US" altLang="zh-CN" sz="1200" dirty="0" err="1"/>
              <a:t>scala</a:t>
            </a:r>
            <a:r>
              <a:rPr lang="en-US" altLang="zh-CN" sz="1200" dirty="0"/>
              <a:t>&gt;  </a:t>
            </a:r>
            <a:r>
              <a:rPr lang="en-US" altLang="zh-CN" sz="1200" dirty="0" err="1"/>
              <a:t>sql</a:t>
            </a:r>
            <a:r>
              <a:rPr lang="en-US" altLang="zh-CN" sz="1200" dirty="0"/>
              <a:t>("update </a:t>
            </a:r>
            <a:r>
              <a:rPr lang="en-US" altLang="zh-CN" sz="1200" dirty="0" err="1"/>
              <a:t>rowTable</a:t>
            </a:r>
            <a:r>
              <a:rPr lang="en-US" altLang="zh-CN" sz="1200" dirty="0"/>
              <a:t> set </a:t>
            </a:r>
            <a:r>
              <a:rPr lang="en-US" altLang="zh-CN" sz="1200" dirty="0" err="1"/>
              <a:t>CustName</a:t>
            </a:r>
            <a:r>
              <a:rPr lang="en-US" altLang="zh-CN" sz="1200" dirty="0"/>
              <a:t>='d' where </a:t>
            </a:r>
            <a:r>
              <a:rPr lang="en-US" altLang="zh-CN" sz="1200" dirty="0" err="1"/>
              <a:t>custkey</a:t>
            </a:r>
            <a:r>
              <a:rPr lang="en-US" altLang="zh-CN" sz="1200" dirty="0"/>
              <a:t> = 1")</a:t>
            </a:r>
          </a:p>
          <a:p>
            <a:r>
              <a:rPr lang="en-US" altLang="zh-CN" sz="1200" dirty="0" err="1"/>
              <a:t>scala</a:t>
            </a:r>
            <a:r>
              <a:rPr lang="en-US" altLang="zh-CN" sz="1200" dirty="0"/>
              <a:t>&gt;  </a:t>
            </a:r>
            <a:r>
              <a:rPr lang="en-US" altLang="zh-CN" sz="1200" dirty="0" err="1"/>
              <a:t>sql</a:t>
            </a:r>
            <a:r>
              <a:rPr lang="en-US" altLang="zh-CN" sz="1200" dirty="0"/>
              <a:t>("select * from </a:t>
            </a:r>
            <a:r>
              <a:rPr lang="en-US" altLang="zh-CN" sz="1200" dirty="0" err="1"/>
              <a:t>rowTable</a:t>
            </a:r>
            <a:r>
              <a:rPr lang="en-US" altLang="zh-CN" sz="1200" dirty="0"/>
              <a:t> order by </a:t>
            </a:r>
            <a:r>
              <a:rPr lang="en-US" altLang="zh-CN" sz="1200" dirty="0" err="1"/>
              <a:t>custkey</a:t>
            </a:r>
            <a:r>
              <a:rPr lang="en-US" altLang="zh-CN" sz="1200" dirty="0"/>
              <a:t>").</a:t>
            </a:r>
            <a:r>
              <a:rPr lang="en-US" altLang="zh-CN" sz="1200" dirty="0" smtClean="0"/>
              <a:t>show</a:t>
            </a:r>
          </a:p>
          <a:p>
            <a:r>
              <a:rPr lang="zh-CN" altLang="zh-CN" sz="1200" dirty="0" smtClean="0"/>
              <a:t>/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 查询全表</a:t>
            </a:r>
            <a:endParaRPr lang="zh-CN" altLang="en-US" sz="1200" dirty="0"/>
          </a:p>
          <a:p>
            <a:r>
              <a:rPr lang="en-US" altLang="zh-CN" sz="1200" dirty="0" err="1"/>
              <a:t>scala</a:t>
            </a:r>
            <a:r>
              <a:rPr lang="en-US" altLang="zh-CN" sz="1200" dirty="0"/>
              <a:t>&gt;  </a:t>
            </a:r>
            <a:r>
              <a:rPr lang="en-US" altLang="zh-CN" sz="1200" dirty="0" err="1" smtClean="0"/>
              <a:t>sql</a:t>
            </a:r>
            <a:r>
              <a:rPr lang="en-US" altLang="zh-CN" sz="1200" dirty="0"/>
              <a:t>("select count(*) from </a:t>
            </a:r>
            <a:r>
              <a:rPr lang="en-US" altLang="zh-CN" sz="1200" dirty="0" err="1"/>
              <a:t>colTable</a:t>
            </a:r>
            <a:r>
              <a:rPr lang="en-US" altLang="zh-CN" sz="1200" dirty="0"/>
              <a:t>").</a:t>
            </a:r>
            <a:r>
              <a:rPr lang="en-US" altLang="zh-CN" sz="1200" dirty="0" smtClean="0"/>
              <a:t>show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021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/>
              <a:t>SQL </a:t>
            </a:r>
            <a:r>
              <a:rPr kumimoji="1" lang="zh-CN" altLang="en-US" dirty="0"/>
              <a:t>示例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887432"/>
            <a:ext cx="8223305" cy="3970318"/>
          </a:xfrm>
        </p:spPr>
        <p:txBody>
          <a:bodyPr/>
          <a:lstStyle/>
          <a:p>
            <a:r>
              <a:rPr lang="en-US" altLang="zh-CN" sz="1000" dirty="0" err="1"/>
              <a:t>StructType</a:t>
            </a:r>
            <a:r>
              <a:rPr lang="en-US" altLang="zh-CN" sz="1000" dirty="0"/>
              <a:t> schema = new </a:t>
            </a:r>
            <a:r>
              <a:rPr lang="en-US" altLang="zh-CN" sz="1000" dirty="0" err="1"/>
              <a:t>StructType</a:t>
            </a:r>
            <a:r>
              <a:rPr lang="en-US" altLang="zh-CN" sz="1000" dirty="0"/>
              <a:t>(new </a:t>
            </a:r>
            <a:r>
              <a:rPr lang="en-US" altLang="zh-CN" sz="1000" dirty="0" err="1"/>
              <a:t>StructField</a:t>
            </a:r>
            <a:r>
              <a:rPr lang="en-US" altLang="zh-CN" sz="1000" dirty="0"/>
              <a:t>[]{</a:t>
            </a:r>
          </a:p>
          <a:p>
            <a:r>
              <a:rPr lang="en-US" altLang="zh-CN" sz="1000" dirty="0"/>
              <a:t>     new </a:t>
            </a:r>
            <a:r>
              <a:rPr lang="en-US" altLang="zh-CN" sz="1000" dirty="0" err="1"/>
              <a:t>StructField</a:t>
            </a:r>
            <a:r>
              <a:rPr lang="en-US" altLang="zh-CN" sz="1000" dirty="0"/>
              <a:t>("id", </a:t>
            </a:r>
            <a:r>
              <a:rPr lang="en-US" altLang="zh-CN" sz="1000" dirty="0" err="1"/>
              <a:t>DataTypes.IntegerType</a:t>
            </a:r>
            <a:r>
              <a:rPr lang="en-US" altLang="zh-CN" sz="1000" dirty="0"/>
              <a:t>, false, </a:t>
            </a:r>
            <a:r>
              <a:rPr lang="en-US" altLang="zh-CN" sz="1000" dirty="0" err="1"/>
              <a:t>Metadata.empty</a:t>
            </a:r>
            <a:r>
              <a:rPr lang="en-US" altLang="zh-CN" sz="1000" dirty="0"/>
              <a:t>()),</a:t>
            </a:r>
          </a:p>
          <a:p>
            <a:r>
              <a:rPr lang="en-US" altLang="zh-CN" sz="1000" dirty="0"/>
              <a:t>     new </a:t>
            </a:r>
            <a:r>
              <a:rPr lang="en-US" altLang="zh-CN" sz="1000" dirty="0" err="1"/>
              <a:t>StructField</a:t>
            </a:r>
            <a:r>
              <a:rPr lang="en-US" altLang="zh-CN" sz="1000" dirty="0"/>
              <a:t>("text", </a:t>
            </a:r>
            <a:r>
              <a:rPr lang="en-US" altLang="zh-CN" sz="1000" dirty="0" err="1"/>
              <a:t>DataTypes.StringType</a:t>
            </a:r>
            <a:r>
              <a:rPr lang="en-US" altLang="zh-CN" sz="1000" dirty="0"/>
              <a:t>, false, </a:t>
            </a:r>
            <a:r>
              <a:rPr lang="en-US" altLang="zh-CN" sz="1000" dirty="0" err="1"/>
              <a:t>Metadata.empty</a:t>
            </a:r>
            <a:r>
              <a:rPr lang="en-US" altLang="zh-CN" sz="1000" dirty="0"/>
              <a:t>())</a:t>
            </a:r>
          </a:p>
          <a:p>
            <a:r>
              <a:rPr lang="en-US" altLang="zh-CN" sz="1000" dirty="0"/>
              <a:t> });</a:t>
            </a:r>
          </a:p>
          <a:p>
            <a:r>
              <a:rPr lang="en-US" altLang="zh-CN" sz="1000" dirty="0" smtClean="0">
                <a:solidFill>
                  <a:srgbClr val="008000"/>
                </a:solidFill>
              </a:rPr>
              <a:t>//</a:t>
            </a:r>
            <a:r>
              <a:rPr lang="zh-CN" altLang="en-US" sz="1000" dirty="0" smtClean="0">
                <a:solidFill>
                  <a:srgbClr val="008000"/>
                </a:solidFill>
              </a:rPr>
              <a:t>创建新表</a:t>
            </a:r>
            <a:endParaRPr lang="en-US" altLang="zh-CN" sz="1000" dirty="0">
              <a:solidFill>
                <a:srgbClr val="008000"/>
              </a:solidFill>
            </a:endParaRPr>
          </a:p>
          <a:p>
            <a:r>
              <a:rPr lang="en-US" altLang="zh-CN" sz="1000" dirty="0"/>
              <a:t> Map&lt;String, String&gt; props = </a:t>
            </a:r>
            <a:r>
              <a:rPr lang="en-US" altLang="zh-CN" sz="1000" dirty="0" err="1"/>
              <a:t>Collections.emptyMap</a:t>
            </a:r>
            <a:r>
              <a:rPr lang="en-US" altLang="zh-CN" sz="1000" dirty="0"/>
              <a:t>();</a:t>
            </a:r>
          </a:p>
          <a:p>
            <a:r>
              <a:rPr lang="en-US" altLang="zh-CN" sz="1000" dirty="0"/>
              <a:t> </a:t>
            </a:r>
            <a:r>
              <a:rPr lang="en-US" altLang="zh-CN" sz="1000" dirty="0" err="1"/>
              <a:t>jsnsc.snappySession</a:t>
            </a:r>
            <a:r>
              <a:rPr lang="en-US" altLang="zh-CN" sz="1000" dirty="0"/>
              <a:t>().</a:t>
            </a:r>
            <a:r>
              <a:rPr lang="en-US" altLang="zh-CN" sz="1000" dirty="0" err="1"/>
              <a:t>dropTable</a:t>
            </a:r>
            <a:r>
              <a:rPr lang="en-US" altLang="zh-CN" sz="1000" dirty="0"/>
              <a:t>("</a:t>
            </a:r>
            <a:r>
              <a:rPr lang="en-US" altLang="zh-CN" sz="1000" dirty="0" err="1"/>
              <a:t>streamingExample</a:t>
            </a:r>
            <a:r>
              <a:rPr lang="en-US" altLang="zh-CN" sz="1000" dirty="0"/>
              <a:t>", true);</a:t>
            </a:r>
          </a:p>
          <a:p>
            <a:r>
              <a:rPr lang="en-US" altLang="zh-CN" sz="1000" dirty="0"/>
              <a:t> </a:t>
            </a:r>
            <a:r>
              <a:rPr lang="en-US" altLang="zh-CN" sz="1000" dirty="0" err="1"/>
              <a:t>jsnsc.snappySession</a:t>
            </a:r>
            <a:r>
              <a:rPr lang="en-US" altLang="zh-CN" sz="1000" dirty="0"/>
              <a:t>().</a:t>
            </a:r>
            <a:r>
              <a:rPr lang="en-US" altLang="zh-CN" sz="1000" dirty="0" err="1"/>
              <a:t>createTable</a:t>
            </a:r>
            <a:r>
              <a:rPr lang="en-US" altLang="zh-CN" sz="1000" dirty="0"/>
              <a:t>("</a:t>
            </a:r>
            <a:r>
              <a:rPr lang="en-US" altLang="zh-CN" sz="1000" dirty="0" err="1"/>
              <a:t>streamingExample</a:t>
            </a:r>
            <a:r>
              <a:rPr lang="en-US" altLang="zh-CN" sz="1000" dirty="0"/>
              <a:t>", "column", schema, props, false);</a:t>
            </a:r>
          </a:p>
          <a:p>
            <a:r>
              <a:rPr lang="zh-CN" altLang="en-US" sz="1000" dirty="0" smtClean="0">
                <a:solidFill>
                  <a:srgbClr val="008000"/>
                </a:solidFill>
              </a:rPr>
              <a:t>/</a:t>
            </a:r>
            <a:r>
              <a:rPr lang="en-US" altLang="zh-CN" sz="1000" dirty="0" smtClean="0">
                <a:solidFill>
                  <a:srgbClr val="008000"/>
                </a:solidFill>
              </a:rPr>
              <a:t>/</a:t>
            </a:r>
            <a:r>
              <a:rPr lang="zh-CN" altLang="en-US" sz="1000" dirty="0" smtClean="0">
                <a:solidFill>
                  <a:srgbClr val="008000"/>
                </a:solidFill>
              </a:rPr>
              <a:t>向队列中添加新的列表</a:t>
            </a:r>
            <a:endParaRPr lang="en-US" altLang="zh-CN" sz="1000" dirty="0">
              <a:solidFill>
                <a:srgbClr val="008000"/>
              </a:solidFill>
            </a:endParaRPr>
          </a:p>
          <a:p>
            <a:r>
              <a:rPr lang="en-US" altLang="zh-CN" sz="1000" dirty="0"/>
              <a:t> Queue&lt;</a:t>
            </a:r>
            <a:r>
              <a:rPr lang="en-US" altLang="zh-CN" sz="1000" dirty="0" err="1"/>
              <a:t>JavaRDD</a:t>
            </a:r>
            <a:r>
              <a:rPr lang="en-US" altLang="zh-CN" sz="1000" dirty="0"/>
              <a:t>&lt;</a:t>
            </a:r>
            <a:r>
              <a:rPr lang="en-US" altLang="zh-CN" sz="1000" dirty="0" err="1"/>
              <a:t>ShowCaseSchemaStream</a:t>
            </a:r>
            <a:r>
              <a:rPr lang="en-US" altLang="zh-CN" sz="1000" dirty="0"/>
              <a:t>&gt;&gt; </a:t>
            </a:r>
            <a:r>
              <a:rPr lang="en-US" altLang="zh-CN" sz="1000" dirty="0" err="1"/>
              <a:t>rddQueue</a:t>
            </a:r>
            <a:r>
              <a:rPr lang="en-US" altLang="zh-CN" sz="1000" dirty="0"/>
              <a:t> = new </a:t>
            </a:r>
            <a:r>
              <a:rPr lang="en-US" altLang="zh-CN" sz="1000" dirty="0" err="1"/>
              <a:t>LinkedList</a:t>
            </a:r>
            <a:r>
              <a:rPr lang="en-US" altLang="zh-CN" sz="1000" dirty="0"/>
              <a:t>&lt;&gt;();// </a:t>
            </a:r>
            <a:r>
              <a:rPr lang="zh-CN" altLang="en-US" sz="1000" dirty="0" smtClean="0"/>
              <a:t>定义一个</a:t>
            </a:r>
            <a:r>
              <a:rPr lang="en-US" altLang="zh-CN" sz="1000" dirty="0" smtClean="0"/>
              <a:t>JavaBean </a:t>
            </a:r>
            <a:r>
              <a:rPr lang="zh-CN" altLang="en-US" sz="1000" dirty="0" smtClean="0"/>
              <a:t>名称为</a:t>
            </a:r>
            <a:r>
              <a:rPr lang="zh-CN" altLang="zh-CN" sz="1000" dirty="0"/>
              <a:t> </a:t>
            </a:r>
            <a:r>
              <a:rPr lang="en-US" altLang="zh-CN" sz="1000" dirty="0" err="1" smtClean="0"/>
              <a:t>ShowCaseSchemaStream</a:t>
            </a:r>
            <a:endParaRPr lang="en-US" altLang="zh-CN" sz="1000" dirty="0"/>
          </a:p>
          <a:p>
            <a:r>
              <a:rPr lang="en-US" altLang="zh-CN" sz="1000" dirty="0"/>
              <a:t> </a:t>
            </a:r>
            <a:r>
              <a:rPr lang="en-US" altLang="zh-CN" sz="1000" dirty="0" err="1"/>
              <a:t>rddQueue.add</a:t>
            </a:r>
            <a:r>
              <a:rPr lang="en-US" altLang="zh-CN" sz="1000" dirty="0"/>
              <a:t>(</a:t>
            </a:r>
            <a:r>
              <a:rPr lang="en-US" altLang="zh-CN" sz="1000" dirty="0" err="1"/>
              <a:t>rddList</a:t>
            </a:r>
            <a:r>
              <a:rPr lang="en-US" altLang="zh-CN" sz="1000" dirty="0"/>
              <a:t>(</a:t>
            </a:r>
            <a:r>
              <a:rPr lang="en-US" altLang="zh-CN" sz="1000" dirty="0" err="1"/>
              <a:t>jsc</a:t>
            </a:r>
            <a:r>
              <a:rPr lang="en-US" altLang="zh-CN" sz="1000" dirty="0"/>
              <a:t>, 1, 10));</a:t>
            </a:r>
          </a:p>
          <a:p>
            <a:r>
              <a:rPr lang="en-US" altLang="zh-CN" sz="1000" dirty="0"/>
              <a:t> </a:t>
            </a:r>
            <a:r>
              <a:rPr lang="en-US" altLang="zh-CN" sz="1000" dirty="0" err="1"/>
              <a:t>rddQueue.add</a:t>
            </a:r>
            <a:r>
              <a:rPr lang="en-US" altLang="zh-CN" sz="1000" dirty="0"/>
              <a:t>(</a:t>
            </a:r>
            <a:r>
              <a:rPr lang="en-US" altLang="zh-CN" sz="1000" dirty="0" err="1"/>
              <a:t>rddList</a:t>
            </a:r>
            <a:r>
              <a:rPr lang="en-US" altLang="zh-CN" sz="1000" dirty="0"/>
              <a:t>(</a:t>
            </a:r>
            <a:r>
              <a:rPr lang="en-US" altLang="zh-CN" sz="1000" dirty="0" err="1"/>
              <a:t>jsc</a:t>
            </a:r>
            <a:r>
              <a:rPr lang="en-US" altLang="zh-CN" sz="1000" dirty="0"/>
              <a:t>, 10, 20));</a:t>
            </a:r>
          </a:p>
          <a:p>
            <a:r>
              <a:rPr lang="en-US" altLang="zh-CN" sz="1000" dirty="0"/>
              <a:t> </a:t>
            </a:r>
            <a:r>
              <a:rPr lang="en-US" altLang="zh-CN" sz="1000" dirty="0" err="1"/>
              <a:t>rddQueue.add</a:t>
            </a:r>
            <a:r>
              <a:rPr lang="en-US" altLang="zh-CN" sz="1000" dirty="0"/>
              <a:t>(</a:t>
            </a:r>
            <a:r>
              <a:rPr lang="en-US" altLang="zh-CN" sz="1000" dirty="0" err="1"/>
              <a:t>rddList</a:t>
            </a:r>
            <a:r>
              <a:rPr lang="en-US" altLang="zh-CN" sz="1000" dirty="0"/>
              <a:t>(</a:t>
            </a:r>
            <a:r>
              <a:rPr lang="en-US" altLang="zh-CN" sz="1000" dirty="0" err="1"/>
              <a:t>jsc</a:t>
            </a:r>
            <a:r>
              <a:rPr lang="en-US" altLang="zh-CN" sz="1000" dirty="0"/>
              <a:t>, 20, 30));</a:t>
            </a:r>
          </a:p>
          <a:p>
            <a:r>
              <a:rPr lang="en-US" altLang="zh-CN" sz="1000" dirty="0"/>
              <a:t> </a:t>
            </a:r>
            <a:r>
              <a:rPr lang="en-US" altLang="zh-CN" sz="1000" dirty="0" smtClean="0">
                <a:solidFill>
                  <a:srgbClr val="008000"/>
                </a:solidFill>
              </a:rPr>
              <a:t>//</a:t>
            </a:r>
            <a:r>
              <a:rPr lang="zh-CN" altLang="en-US" sz="1000" dirty="0" smtClean="0">
                <a:solidFill>
                  <a:srgbClr val="008000"/>
                </a:solidFill>
              </a:rPr>
              <a:t> 在此</a:t>
            </a:r>
            <a:r>
              <a:rPr lang="en-US" altLang="zh-CN" sz="1000" dirty="0" smtClean="0">
                <a:solidFill>
                  <a:srgbClr val="008000"/>
                </a:solidFill>
              </a:rPr>
              <a:t>JavaBean</a:t>
            </a:r>
            <a:r>
              <a:rPr lang="zh-CN" altLang="en-US" sz="1000" dirty="0" smtClean="0">
                <a:solidFill>
                  <a:srgbClr val="008000"/>
                </a:solidFill>
              </a:rPr>
              <a:t>上创建数据流</a:t>
            </a:r>
            <a:endParaRPr lang="en-US" altLang="zh-CN" sz="1000" dirty="0">
              <a:solidFill>
                <a:srgbClr val="008000"/>
              </a:solidFill>
            </a:endParaRPr>
          </a:p>
          <a:p>
            <a:r>
              <a:rPr lang="en-US" altLang="zh-CN" sz="1000" dirty="0"/>
              <a:t> </a:t>
            </a:r>
            <a:r>
              <a:rPr lang="en-US" altLang="zh-CN" sz="1000" dirty="0" err="1"/>
              <a:t>JavaDStream</a:t>
            </a:r>
            <a:r>
              <a:rPr lang="en-US" altLang="zh-CN" sz="1000" dirty="0"/>
              <a:t>&lt;</a:t>
            </a:r>
            <a:r>
              <a:rPr lang="en-US" altLang="zh-CN" sz="1000" dirty="0" err="1"/>
              <a:t>ShowCaseSchemaStream</a:t>
            </a:r>
            <a:r>
              <a:rPr lang="en-US" altLang="zh-CN" sz="1000" dirty="0"/>
              <a:t>&gt; </a:t>
            </a:r>
            <a:r>
              <a:rPr lang="en-US" altLang="zh-CN" sz="1000" dirty="0" err="1"/>
              <a:t>dStream</a:t>
            </a:r>
            <a:r>
              <a:rPr lang="en-US" altLang="zh-CN" sz="1000" dirty="0"/>
              <a:t> = </a:t>
            </a:r>
            <a:r>
              <a:rPr lang="en-US" altLang="zh-CN" sz="1000" dirty="0" err="1"/>
              <a:t>jsnsc.queueStream</a:t>
            </a:r>
            <a:r>
              <a:rPr lang="en-US" altLang="zh-CN" sz="1000" dirty="0"/>
              <a:t>(</a:t>
            </a:r>
            <a:r>
              <a:rPr lang="en-US" altLang="zh-CN" sz="1000" dirty="0" err="1"/>
              <a:t>rddQueue</a:t>
            </a:r>
            <a:r>
              <a:rPr lang="en-US" altLang="zh-CN" sz="1000" dirty="0"/>
              <a:t>);</a:t>
            </a:r>
          </a:p>
          <a:p>
            <a:r>
              <a:rPr lang="en-US" altLang="zh-CN" sz="1000" dirty="0"/>
              <a:t> </a:t>
            </a:r>
            <a:r>
              <a:rPr lang="en-US" altLang="zh-CN" sz="1000" dirty="0" err="1"/>
              <a:t>SchemaDStream</a:t>
            </a:r>
            <a:r>
              <a:rPr lang="en-US" altLang="zh-CN" sz="1000" dirty="0"/>
              <a:t> </a:t>
            </a:r>
            <a:r>
              <a:rPr lang="en-US" altLang="zh-CN" sz="1000" dirty="0" err="1"/>
              <a:t>schemaDStream</a:t>
            </a:r>
            <a:r>
              <a:rPr lang="en-US" altLang="zh-CN" sz="1000" dirty="0"/>
              <a:t> = </a:t>
            </a:r>
            <a:r>
              <a:rPr lang="en-US" altLang="zh-CN" sz="1000" dirty="0" err="1"/>
              <a:t>jsnsc.createSchemaDStream</a:t>
            </a:r>
            <a:r>
              <a:rPr lang="en-US" altLang="zh-CN" sz="1000" dirty="0"/>
              <a:t>(</a:t>
            </a:r>
            <a:r>
              <a:rPr lang="en-US" altLang="zh-CN" sz="1000" dirty="0" err="1"/>
              <a:t>dStream</a:t>
            </a:r>
            <a:r>
              <a:rPr lang="en-US" altLang="zh-CN" sz="1000" dirty="0"/>
              <a:t>, </a:t>
            </a:r>
            <a:r>
              <a:rPr lang="en-US" altLang="zh-CN" sz="1000" dirty="0" err="1"/>
              <a:t>ShowCaseSchemaStream.class</a:t>
            </a:r>
            <a:r>
              <a:rPr lang="en-US" altLang="zh-CN" sz="1000" dirty="0"/>
              <a:t>);</a:t>
            </a:r>
          </a:p>
          <a:p>
            <a:r>
              <a:rPr lang="en-US" altLang="zh-CN" sz="1000" dirty="0" smtClean="0">
                <a:solidFill>
                  <a:srgbClr val="008000"/>
                </a:solidFill>
              </a:rPr>
              <a:t>//</a:t>
            </a:r>
            <a:r>
              <a:rPr lang="zh-CN" altLang="en-US" sz="1000" dirty="0" smtClean="0">
                <a:solidFill>
                  <a:srgbClr val="008000"/>
                </a:solidFill>
              </a:rPr>
              <a:t> 对数据流进行插入操作</a:t>
            </a:r>
            <a:endParaRPr lang="en-US" altLang="zh-CN" sz="1000" dirty="0">
              <a:solidFill>
                <a:srgbClr val="008000"/>
              </a:solidFill>
            </a:endParaRPr>
          </a:p>
          <a:p>
            <a:r>
              <a:rPr lang="en-US" altLang="zh-CN" sz="1000" dirty="0"/>
              <a:t> </a:t>
            </a:r>
            <a:r>
              <a:rPr lang="en-US" altLang="zh-CN" sz="1000" dirty="0" err="1"/>
              <a:t>schemaDStream.foreachDataFrame</a:t>
            </a:r>
            <a:r>
              <a:rPr lang="en-US" altLang="zh-CN" sz="1000" dirty="0"/>
              <a:t>(new </a:t>
            </a:r>
            <a:r>
              <a:rPr lang="en-US" altLang="zh-CN" sz="1000" dirty="0" err="1"/>
              <a:t>VoidFunction</a:t>
            </a:r>
            <a:r>
              <a:rPr lang="en-US" altLang="zh-CN" sz="1000" dirty="0"/>
              <a:t>&lt;Dataset&lt;Row&gt;&gt;() {</a:t>
            </a:r>
          </a:p>
          <a:p>
            <a:r>
              <a:rPr lang="en-US" altLang="zh-CN" sz="1000" dirty="0"/>
              <a:t>   @Override</a:t>
            </a:r>
          </a:p>
          <a:p>
            <a:r>
              <a:rPr lang="en-US" altLang="zh-CN" sz="1000" dirty="0"/>
              <a:t>   public void call(Dataset&lt;Row&gt; </a:t>
            </a:r>
            <a:r>
              <a:rPr lang="en-US" altLang="zh-CN" sz="1000" dirty="0" err="1"/>
              <a:t>df</a:t>
            </a:r>
            <a:r>
              <a:rPr lang="en-US" altLang="zh-CN" sz="1000" dirty="0"/>
              <a:t>) {</a:t>
            </a:r>
          </a:p>
          <a:p>
            <a:r>
              <a:rPr lang="en-US" altLang="zh-CN" sz="1000" dirty="0"/>
              <a:t>     </a:t>
            </a:r>
            <a:r>
              <a:rPr lang="en-US" altLang="zh-CN" sz="1000" dirty="0" err="1"/>
              <a:t>df.write</a:t>
            </a:r>
            <a:r>
              <a:rPr lang="en-US" altLang="zh-CN" sz="1000" dirty="0"/>
              <a:t>().</a:t>
            </a:r>
            <a:r>
              <a:rPr lang="en-US" altLang="zh-CN" sz="1000" dirty="0" err="1"/>
              <a:t>insertInto</a:t>
            </a:r>
            <a:r>
              <a:rPr lang="en-US" altLang="zh-CN" sz="1000" dirty="0"/>
              <a:t>("</a:t>
            </a:r>
            <a:r>
              <a:rPr lang="en-US" altLang="zh-CN" sz="1000" dirty="0" err="1"/>
              <a:t>streamingExample</a:t>
            </a:r>
            <a:r>
              <a:rPr lang="en-US" altLang="zh-CN" sz="1000" dirty="0"/>
              <a:t>");</a:t>
            </a:r>
          </a:p>
          <a:p>
            <a:r>
              <a:rPr lang="en-US" altLang="zh-CN" sz="1000" dirty="0"/>
              <a:t>   }</a:t>
            </a:r>
          </a:p>
          <a:p>
            <a:r>
              <a:rPr lang="en-US" altLang="zh-CN" sz="1000" dirty="0"/>
              <a:t> })</a:t>
            </a:r>
            <a:r>
              <a:rPr lang="en-US" altLang="zh-CN" sz="1000" dirty="0" smtClean="0"/>
              <a:t>;</a:t>
            </a:r>
            <a:endParaRPr lang="en-US" altLang="zh-CN" sz="1000" dirty="0"/>
          </a:p>
          <a:p>
            <a:r>
              <a:rPr lang="en-US" altLang="zh-CN" sz="1000" dirty="0" smtClean="0">
                <a:solidFill>
                  <a:srgbClr val="008000"/>
                </a:solidFill>
              </a:rPr>
              <a:t>//</a:t>
            </a:r>
            <a:r>
              <a:rPr lang="zh-CN" altLang="en-US" sz="1000" dirty="0" smtClean="0">
                <a:solidFill>
                  <a:srgbClr val="008000"/>
                </a:solidFill>
              </a:rPr>
              <a:t> 查询数据流上的数据数量</a:t>
            </a:r>
            <a:endParaRPr lang="en-US" altLang="zh-CN" sz="1000" dirty="0">
              <a:solidFill>
                <a:srgbClr val="008000"/>
              </a:solidFill>
            </a:endParaRPr>
          </a:p>
          <a:p>
            <a:r>
              <a:rPr lang="en-US" altLang="zh-CN" sz="1000" dirty="0"/>
              <a:t> </a:t>
            </a:r>
            <a:r>
              <a:rPr lang="en-US" altLang="zh-CN" sz="1000" dirty="0" err="1"/>
              <a:t>jsnsc.sql</a:t>
            </a:r>
            <a:r>
              <a:rPr lang="en-US" altLang="zh-CN" sz="1000" dirty="0"/>
              <a:t>("select count(*) from </a:t>
            </a:r>
            <a:r>
              <a:rPr lang="en-US" altLang="zh-CN" sz="1000" dirty="0" err="1"/>
              <a:t>streamingExample</a:t>
            </a:r>
            <a:r>
              <a:rPr lang="en-US" altLang="zh-CN" sz="1000" dirty="0"/>
              <a:t>").show()</a:t>
            </a:r>
            <a:r>
              <a:rPr lang="en-US" altLang="zh-CN" sz="1000" dirty="0" smtClean="0"/>
              <a:t>;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86779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/>
        </p:nvSpPr>
        <p:spPr>
          <a:xfrm>
            <a:off x="0" y="1885950"/>
            <a:ext cx="9144000" cy="12865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2035691"/>
            <a:ext cx="1038070" cy="98707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75290" y="2154176"/>
            <a:ext cx="7906710" cy="1219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en-US" sz="4000" b="1" spc="-4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en-US" sz="4000" b="1" spc="-40" dirty="0" err="1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R并行分析</a:t>
            </a:r>
            <a:endParaRPr lang="en-US" altLang="zh-CN" sz="2400" dirty="0"/>
          </a:p>
          <a:p>
            <a:pPr marL="12700">
              <a:lnSpc>
                <a:spcPct val="100000"/>
              </a:lnSpc>
            </a:pPr>
            <a:r>
              <a:rPr lang="zh-CN" altLang="zh-CN" sz="4000" b="1" spc="-3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 </a:t>
            </a:r>
            <a:endParaRPr sz="4000" dirty="0">
              <a:solidFill>
                <a:srgbClr val="8064A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R</a:t>
            </a:r>
            <a:r>
              <a:rPr kumimoji="1" lang="zh-CN" altLang="en-US" dirty="0" smtClean="0"/>
              <a:t> 语言分析界面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4064"/>
            <a:ext cx="8686800" cy="2900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DSP</a:t>
            </a:r>
            <a:r>
              <a:rPr kumimoji="1" lang="zh-CN" altLang="en-US" dirty="0" smtClean="0">
                <a:sym typeface="+mn-ea"/>
              </a:rPr>
              <a:t>一站式数据科学分析平台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76550"/>
            <a:ext cx="2425700" cy="14783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876550"/>
            <a:ext cx="2427068" cy="14541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876550"/>
            <a:ext cx="2374900" cy="140472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94360" y="831850"/>
            <a:ext cx="7954645" cy="2044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kumimoji="1" lang="en-US" altLang="zh-CN" sz="2000" dirty="0" smtClean="0"/>
          </a:p>
          <a:p>
            <a:endParaRPr kumimoji="1" lang="en-US" altLang="zh-CN" dirty="0" smtClean="0"/>
          </a:p>
          <a:p>
            <a:pPr marL="285750" indent="-285750">
              <a:buFont typeface="Arial" panose="020B0604020202020204"/>
              <a:buChar char="•"/>
            </a:pPr>
            <a:r>
              <a:rPr kumimoji="1" lang="zh-CN" altLang="en-US" dirty="0" smtClean="0"/>
              <a:t>通过构建拖拉拽可视化界面来建模、分析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同时支持</a:t>
            </a:r>
            <a:r>
              <a:rPr kumimoji="1" lang="en-US" altLang="zh-CN" dirty="0" smtClean="0"/>
              <a:t>R</a:t>
            </a:r>
            <a:r>
              <a:rPr kumimoji="1" lang="zh-CN" altLang="en-US" dirty="0"/>
              <a:t>,</a:t>
            </a:r>
            <a:r>
              <a:rPr kumimoji="1" lang="en-US" altLang="zh-CN" dirty="0" smtClean="0"/>
              <a:t>Python</a:t>
            </a:r>
            <a:r>
              <a:rPr kumimoji="1" lang="zh-CN" altLang="en-US" dirty="0"/>
              <a:t>,</a:t>
            </a:r>
            <a:r>
              <a:rPr kumimoji="1" lang="en-US" altLang="zh-CN" dirty="0" smtClean="0"/>
              <a:t>Spark)</a:t>
            </a:r>
          </a:p>
          <a:p>
            <a:pPr marL="285750" indent="-285750">
              <a:buFont typeface="Arial" panose="020B0604020202020204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panose="020B0604020202020204"/>
              <a:buChar char="•"/>
            </a:pPr>
            <a:r>
              <a:rPr kumimoji="1" lang="zh-CN" altLang="en-US" dirty="0" smtClean="0"/>
              <a:t>内置若干领域模型构建自动化分析引擎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同时支持</a:t>
            </a:r>
            <a:r>
              <a:rPr lang="en-US" altLang="zh-CN" dirty="0" err="1" smtClean="0"/>
              <a:t>Scikit</a:t>
            </a:r>
            <a:r>
              <a:rPr lang="en-US" altLang="zh-CN" dirty="0"/>
              <a:t>-Learn, </a:t>
            </a:r>
            <a:r>
              <a:rPr lang="en-US" altLang="zh-CN" dirty="0" err="1" smtClean="0"/>
              <a:t>Mllib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XGboost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17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 flipH="1" flipV="1">
            <a:off x="6845644" y="2106862"/>
            <a:ext cx="1238013" cy="233032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lang="en-US" altLang="zh-CN" dirty="0" smtClean="0"/>
              <a:t>R</a:t>
            </a:r>
            <a:r>
              <a:rPr lang="zh-CN" altLang="en-US" dirty="0" smtClean="0"/>
              <a:t>应用加入并行处理能力</a:t>
            </a:r>
            <a:endParaRPr lang="en-US" dirty="0"/>
          </a:p>
        </p:txBody>
      </p:sp>
      <p:sp>
        <p:nvSpPr>
          <p:cNvPr id="5" name="Left-Right Arrow 4"/>
          <p:cNvSpPr/>
          <p:nvPr/>
        </p:nvSpPr>
        <p:spPr>
          <a:xfrm>
            <a:off x="1897406" y="2941908"/>
            <a:ext cx="620228" cy="225501"/>
          </a:xfrm>
          <a:prstGeom prst="leftRightArrow">
            <a:avLst/>
          </a:prstGeom>
          <a:solidFill>
            <a:srgbClr val="8BC2D5"/>
          </a:solidFill>
          <a:ln>
            <a:solidFill>
              <a:srgbClr val="6C7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 flipV="1">
            <a:off x="4735227" y="2110844"/>
            <a:ext cx="1238013" cy="233032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08189" y="2949709"/>
            <a:ext cx="1241365" cy="3462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dirty="0" smtClean="0"/>
              <a:t>Spark</a:t>
            </a:r>
            <a:r>
              <a:rPr lang="zh-CN" altLang="en-US" dirty="0" smtClean="0"/>
              <a:t> 集群</a:t>
            </a:r>
            <a:endParaRPr lang="en-US" altLang="zh-CN" dirty="0"/>
          </a:p>
        </p:txBody>
      </p:sp>
      <p:sp>
        <p:nvSpPr>
          <p:cNvPr id="26" name="Right Arrow 25"/>
          <p:cNvSpPr/>
          <p:nvPr/>
        </p:nvSpPr>
        <p:spPr>
          <a:xfrm>
            <a:off x="3920932" y="2427299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0800000">
            <a:off x="3904365" y="2618843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997936" y="2272370"/>
            <a:ext cx="489557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 dirty="0"/>
              <a:t>update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040049" y="2711868"/>
            <a:ext cx="412444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 dirty="0"/>
              <a:t>select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3931649" y="3179802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0800000">
            <a:off x="3915081" y="3371346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013229" y="3019899"/>
            <a:ext cx="489557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 dirty="0"/>
              <a:t>update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050765" y="3464371"/>
            <a:ext cx="412444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 dirty="0"/>
              <a:t>select</a:t>
            </a:r>
          </a:p>
        </p:txBody>
      </p:sp>
      <p:sp>
        <p:nvSpPr>
          <p:cNvPr id="44" name="Right Arrow 43"/>
          <p:cNvSpPr/>
          <p:nvPr/>
        </p:nvSpPr>
        <p:spPr>
          <a:xfrm>
            <a:off x="6073625" y="2410736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0800000">
            <a:off x="6057057" y="2602280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50629" y="2255808"/>
            <a:ext cx="489557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/>
              <a:t>update</a:t>
            </a:r>
            <a:endParaRPr lang="en-US" sz="900" dirty="0"/>
          </a:p>
        </p:txBody>
      </p:sp>
      <p:sp>
        <p:nvSpPr>
          <p:cNvPr id="47" name="Rectangle 46"/>
          <p:cNvSpPr/>
          <p:nvPr/>
        </p:nvSpPr>
        <p:spPr>
          <a:xfrm>
            <a:off x="6192741" y="2695305"/>
            <a:ext cx="412444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 dirty="0"/>
              <a:t>select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3939982" y="3875099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10800000">
            <a:off x="3923415" y="4066643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016986" y="3720170"/>
            <a:ext cx="489557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/>
              <a:t>update</a:t>
            </a:r>
            <a:endParaRPr lang="en-US" sz="900" dirty="0"/>
          </a:p>
        </p:txBody>
      </p:sp>
      <p:sp>
        <p:nvSpPr>
          <p:cNvPr id="49" name="Rectangle 48"/>
          <p:cNvSpPr/>
          <p:nvPr/>
        </p:nvSpPr>
        <p:spPr>
          <a:xfrm>
            <a:off x="4059099" y="4159668"/>
            <a:ext cx="412444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 dirty="0"/>
              <a:t>select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2576195" y="1805305"/>
            <a:ext cx="1313180" cy="2848610"/>
            <a:chOff x="6228522" y="2012033"/>
            <a:chExt cx="1750614" cy="405617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6228522" y="2012033"/>
              <a:ext cx="1742536" cy="4056171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12423" y="2502981"/>
              <a:ext cx="1374734" cy="52442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 smtClean="0"/>
                <a:t>Spark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DB</a:t>
              </a:r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30469" y="3187055"/>
              <a:ext cx="496161" cy="674813"/>
              <a:chOff x="4132053" y="1785668"/>
              <a:chExt cx="496161" cy="593811"/>
            </a:xfrm>
            <a:grpFill/>
          </p:grpSpPr>
          <p:sp>
            <p:nvSpPr>
              <p:cNvPr id="10" name="Rectangle 9"/>
              <p:cNvSpPr/>
              <p:nvPr/>
            </p:nvSpPr>
            <p:spPr>
              <a:xfrm>
                <a:off x="4132053" y="1785668"/>
                <a:ext cx="353683" cy="429735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203292" y="1860196"/>
                <a:ext cx="353683" cy="429735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274531" y="1949744"/>
                <a:ext cx="353683" cy="429735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337481" y="4192990"/>
              <a:ext cx="496161" cy="674813"/>
              <a:chOff x="4132053" y="1785668"/>
              <a:chExt cx="496161" cy="593811"/>
            </a:xfrm>
            <a:grpFill/>
          </p:grpSpPr>
          <p:sp>
            <p:nvSpPr>
              <p:cNvPr id="51" name="Rectangle 50"/>
              <p:cNvSpPr/>
              <p:nvPr/>
            </p:nvSpPr>
            <p:spPr>
              <a:xfrm>
                <a:off x="4132053" y="1785668"/>
                <a:ext cx="353683" cy="429735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203292" y="1860196"/>
                <a:ext cx="353683" cy="429735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274531" y="1949744"/>
                <a:ext cx="353683" cy="429735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377271" y="5125983"/>
              <a:ext cx="496161" cy="674813"/>
              <a:chOff x="4132053" y="1785668"/>
              <a:chExt cx="496161" cy="593811"/>
            </a:xfrm>
            <a:grpFill/>
          </p:grpSpPr>
          <p:sp>
            <p:nvSpPr>
              <p:cNvPr id="55" name="Rectangle 54"/>
              <p:cNvSpPr/>
              <p:nvPr/>
            </p:nvSpPr>
            <p:spPr>
              <a:xfrm>
                <a:off x="4132053" y="1785668"/>
                <a:ext cx="353683" cy="429735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203292" y="1860196"/>
                <a:ext cx="353683" cy="429735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274531" y="1949744"/>
                <a:ext cx="353683" cy="429735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6825456" y="3346405"/>
              <a:ext cx="707886" cy="325506"/>
            </a:xfrm>
            <a:prstGeom prst="rect">
              <a:avLst/>
            </a:prstGeom>
            <a:grpFill/>
            <a:ln>
              <a:solidFill>
                <a:srgbClr val="6C717B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rgbClr val="000000"/>
                  </a:solidFill>
                </a:rPr>
                <a:t>缓存表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862420" y="4368487"/>
              <a:ext cx="1116716" cy="32550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rgbClr val="000000"/>
                  </a:solidFill>
                </a:rPr>
                <a:t>表空间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58"/>
            <p:cNvSpPr/>
            <p:nvPr/>
          </p:nvSpPr>
          <p:spPr>
            <a:xfrm>
              <a:off x="6862420" y="5285703"/>
              <a:ext cx="1116716" cy="32550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rgbClr val="000000"/>
                  </a:solidFill>
                </a:rPr>
                <a:t>持久化存储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84" y="3448050"/>
            <a:ext cx="499481" cy="3476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894" y="3238500"/>
            <a:ext cx="493940" cy="571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752" y="2550583"/>
            <a:ext cx="531956" cy="402167"/>
          </a:xfrm>
          <a:prstGeom prst="rect">
            <a:avLst/>
          </a:prstGeom>
        </p:spPr>
      </p:pic>
      <p:sp>
        <p:nvSpPr>
          <p:cNvPr id="67" name="Right Arrow 43"/>
          <p:cNvSpPr/>
          <p:nvPr/>
        </p:nvSpPr>
        <p:spPr>
          <a:xfrm>
            <a:off x="6092676" y="3128282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8" name="Right Arrow 44"/>
          <p:cNvSpPr/>
          <p:nvPr/>
        </p:nvSpPr>
        <p:spPr>
          <a:xfrm rot="10800000">
            <a:off x="6076108" y="3319825"/>
            <a:ext cx="707287" cy="146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9" name="Rectangle 45"/>
          <p:cNvSpPr/>
          <p:nvPr/>
        </p:nvSpPr>
        <p:spPr>
          <a:xfrm>
            <a:off x="6169680" y="2973353"/>
            <a:ext cx="489557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/>
              <a:t>update</a:t>
            </a:r>
            <a:endParaRPr lang="en-US" sz="900" dirty="0"/>
          </a:p>
        </p:txBody>
      </p:sp>
      <p:sp>
        <p:nvSpPr>
          <p:cNvPr id="70" name="Rectangle 46"/>
          <p:cNvSpPr/>
          <p:nvPr/>
        </p:nvSpPr>
        <p:spPr>
          <a:xfrm>
            <a:off x="6211792" y="3412851"/>
            <a:ext cx="412444" cy="20774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sz="900" dirty="0"/>
              <a:t>select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3841750"/>
            <a:ext cx="486833" cy="486833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 bwMode="auto">
          <a:xfrm>
            <a:off x="783166" y="1147233"/>
            <a:ext cx="5027084" cy="300083"/>
          </a:xfrm>
          <a:prstGeom prst="rect">
            <a:avLst/>
          </a:prstGeom>
          <a:noFill/>
          <a:ln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500" kern="0" dirty="0">
                <a:solidFill>
                  <a:srgbClr val="FF0000"/>
                </a:solidFill>
              </a:rPr>
              <a:t>将</a:t>
            </a:r>
            <a:r>
              <a:rPr lang="en-US" altLang="zh-CN" sz="1500" kern="0" dirty="0">
                <a:solidFill>
                  <a:srgbClr val="FF0000"/>
                </a:solidFill>
              </a:rPr>
              <a:t>R</a:t>
            </a:r>
            <a:r>
              <a:rPr lang="zh-CN" altLang="en-US" sz="1500" kern="0" dirty="0">
                <a:solidFill>
                  <a:srgbClr val="FF0000"/>
                </a:solidFill>
              </a:rPr>
              <a:t>的脚本引擎嵌入到</a:t>
            </a:r>
            <a:r>
              <a:rPr lang="en-US" altLang="zh-CN" sz="1500" kern="0" dirty="0">
                <a:solidFill>
                  <a:srgbClr val="FF0000"/>
                </a:solidFill>
              </a:rPr>
              <a:t>JVM</a:t>
            </a:r>
            <a:r>
              <a:rPr lang="zh-CN" altLang="en-US" sz="1500" kern="0" dirty="0">
                <a:solidFill>
                  <a:srgbClr val="FF0000"/>
                </a:solidFill>
              </a:rPr>
              <a:t>中，</a:t>
            </a:r>
            <a:r>
              <a:rPr lang="en-US" altLang="zh-CN" sz="1500" kern="0" dirty="0">
                <a:solidFill>
                  <a:srgbClr val="FF0000"/>
                </a:solidFill>
              </a:rPr>
              <a:t>R</a:t>
            </a:r>
            <a:r>
              <a:rPr lang="zh-CN" altLang="en-US" sz="1500" kern="0" dirty="0">
                <a:solidFill>
                  <a:srgbClr val="FF0000"/>
                </a:solidFill>
              </a:rPr>
              <a:t>与</a:t>
            </a:r>
            <a:r>
              <a:rPr lang="en-US" altLang="zh-CN" sz="1500" kern="0" dirty="0">
                <a:solidFill>
                  <a:srgbClr val="FF0000"/>
                </a:solidFill>
              </a:rPr>
              <a:t>Java</a:t>
            </a:r>
            <a:r>
              <a:rPr lang="zh-CN" altLang="en-US" sz="1500" kern="0" dirty="0">
                <a:solidFill>
                  <a:srgbClr val="FF0000"/>
                </a:solidFill>
              </a:rPr>
              <a:t>应用进行融合</a:t>
            </a:r>
          </a:p>
        </p:txBody>
      </p:sp>
      <p:grpSp>
        <p:nvGrpSpPr>
          <p:cNvPr id="3" name="组 6"/>
          <p:cNvGrpSpPr/>
          <p:nvPr/>
        </p:nvGrpSpPr>
        <p:grpSpPr>
          <a:xfrm>
            <a:off x="589915" y="1805305"/>
            <a:ext cx="1306830" cy="2849245"/>
            <a:chOff x="8046011" y="1860130"/>
            <a:chExt cx="1742536" cy="405617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9" name="Rectangle 20"/>
            <p:cNvSpPr/>
            <p:nvPr/>
          </p:nvSpPr>
          <p:spPr>
            <a:xfrm>
              <a:off x="8046011" y="1860130"/>
              <a:ext cx="1742536" cy="4056171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21"/>
            <p:cNvSpPr/>
            <p:nvPr/>
          </p:nvSpPr>
          <p:spPr>
            <a:xfrm>
              <a:off x="8303560" y="2272414"/>
              <a:ext cx="1374734" cy="9148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Buffer</a:t>
              </a:r>
              <a:endParaRPr lang="en-US" dirty="0"/>
            </a:p>
            <a:p>
              <a:pPr algn="ctr"/>
              <a:r>
                <a:rPr lang="en-US" dirty="0"/>
                <a:t>Stream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45583" y="2745971"/>
            <a:ext cx="1194779" cy="1441450"/>
          </a:xfrm>
          <a:prstGeom prst="rect">
            <a:avLst/>
          </a:prstGeom>
          <a:solidFill>
            <a:srgbClr val="8BC2D5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endParaRPr lang="en-US" sz="900" dirty="0">
              <a:solidFill>
                <a:srgbClr val="000000"/>
              </a:solidFill>
            </a:endParaRPr>
          </a:p>
          <a:p>
            <a:pPr algn="ctr"/>
            <a:r>
              <a:rPr lang="en-US" sz="900" dirty="0">
                <a:solidFill>
                  <a:srgbClr val="000000"/>
                </a:solidFill>
              </a:rPr>
              <a:t>数据</a:t>
            </a:r>
          </a:p>
          <a:p>
            <a:pPr algn="ctr"/>
            <a:endParaRPr lang="en-US" sz="900" dirty="0">
              <a:solidFill>
                <a:srgbClr val="000000"/>
              </a:solidFill>
            </a:endParaRPr>
          </a:p>
          <a:p>
            <a:pPr algn="ctr"/>
            <a:r>
              <a:rPr lang="en-US" sz="900" dirty="0">
                <a:solidFill>
                  <a:srgbClr val="000000"/>
                </a:solidFill>
              </a:rPr>
              <a:t>汇总</a:t>
            </a:r>
          </a:p>
          <a:p>
            <a:pPr algn="ctr"/>
            <a:endParaRPr lang="en-US" sz="900" dirty="0">
              <a:solidFill>
                <a:srgbClr val="000000"/>
              </a:solidFill>
            </a:endParaRPr>
          </a:p>
          <a:p>
            <a:pPr algn="ctr"/>
            <a:r>
              <a:rPr lang="en-US" sz="900" dirty="0">
                <a:solidFill>
                  <a:srgbClr val="000000"/>
                </a:solidFill>
              </a:rPr>
              <a:t>清洗</a:t>
            </a:r>
          </a:p>
          <a:p>
            <a:pPr algn="ctr"/>
            <a:endParaRPr lang="en-US" sz="900" dirty="0">
              <a:solidFill>
                <a:srgbClr val="000000"/>
              </a:solidFill>
            </a:endParaRPr>
          </a:p>
          <a:p>
            <a:pPr algn="ctr"/>
            <a:r>
              <a:rPr lang="en-US" sz="900" dirty="0">
                <a:solidFill>
                  <a:srgbClr val="000000"/>
                </a:solidFill>
              </a:rPr>
              <a:t>加工</a:t>
            </a:r>
          </a:p>
          <a:p>
            <a:pPr algn="ctr"/>
            <a:endParaRPr lang="en-US" sz="900" dirty="0">
              <a:solidFill>
                <a:srgbClr val="000000"/>
              </a:solidFill>
            </a:endParaRPr>
          </a:p>
          <a:p>
            <a:pPr algn="ctr"/>
            <a:endParaRPr lang="en-US" sz="9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en-US" dirty="0" smtClean="0"/>
              <a:t>R 语言分析加入到工作流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47750"/>
            <a:ext cx="6259377" cy="33069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/>
        </p:nvSpPr>
        <p:spPr>
          <a:xfrm>
            <a:off x="0" y="1885950"/>
            <a:ext cx="9144000" cy="12865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2035691"/>
            <a:ext cx="1038070" cy="98707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75290" y="2154176"/>
            <a:ext cx="790671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en-US" sz="4000" b="1" spc="-40" dirty="0" err="1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TD数据</a:t>
            </a:r>
            <a:r>
              <a:rPr lang="zh-CN" altLang="en-US" sz="4000" b="1" spc="-4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卸载</a:t>
            </a:r>
            <a:r>
              <a:rPr lang="zh-CN" altLang="zh-CN" sz="4000" b="1" spc="-3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 </a:t>
            </a:r>
            <a:endParaRPr sz="4000" dirty="0">
              <a:solidFill>
                <a:srgbClr val="8064A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4497362" y="4882308"/>
            <a:ext cx="14931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sz="1100" spc="-7" dirty="0">
                <a:solidFill>
                  <a:srgbClr val="051145"/>
                </a:solidFill>
                <a:latin typeface="Arial" panose="020B0604020202020204"/>
                <a:cs typeface="Arial" panose="020B0604020202020204"/>
              </a:rPr>
              <a:t>17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25207" y="1300614"/>
            <a:ext cx="504293" cy="233969"/>
          </a:xfrm>
          <a:custGeom>
            <a:avLst/>
            <a:gdLst/>
            <a:ahLst/>
            <a:cxnLst/>
            <a:rect l="l" t="t" r="r" b="b"/>
            <a:pathLst>
              <a:path w="911859" h="349250">
                <a:moveTo>
                  <a:pt x="872794" y="0"/>
                </a:moveTo>
                <a:lnTo>
                  <a:pt x="34136" y="274"/>
                </a:lnTo>
                <a:lnTo>
                  <a:pt x="2630" y="24700"/>
                </a:lnTo>
                <a:lnTo>
                  <a:pt x="0" y="38750"/>
                </a:lnTo>
                <a:lnTo>
                  <a:pt x="274" y="314593"/>
                </a:lnTo>
                <a:lnTo>
                  <a:pt x="4467" y="328032"/>
                </a:lnTo>
                <a:lnTo>
                  <a:pt x="12944" y="338857"/>
                </a:lnTo>
                <a:lnTo>
                  <a:pt x="24712" y="346078"/>
                </a:lnTo>
                <a:lnTo>
                  <a:pt x="38775" y="348705"/>
                </a:lnTo>
                <a:lnTo>
                  <a:pt x="877433" y="348431"/>
                </a:lnTo>
                <a:lnTo>
                  <a:pt x="890877" y="344243"/>
                </a:lnTo>
                <a:lnTo>
                  <a:pt x="901711" y="335774"/>
                </a:lnTo>
                <a:lnTo>
                  <a:pt x="908939" y="324015"/>
                </a:lnTo>
                <a:lnTo>
                  <a:pt x="911570" y="309954"/>
                </a:lnTo>
                <a:lnTo>
                  <a:pt x="911295" y="34116"/>
                </a:lnTo>
                <a:lnTo>
                  <a:pt x="907102" y="20683"/>
                </a:lnTo>
                <a:lnTo>
                  <a:pt x="898625" y="9856"/>
                </a:lnTo>
                <a:lnTo>
                  <a:pt x="886858" y="2630"/>
                </a:lnTo>
                <a:lnTo>
                  <a:pt x="87279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6997485" y="1336815"/>
            <a:ext cx="36851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服务</a:t>
            </a:r>
            <a:endParaRPr sz="110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08922" y="1300614"/>
            <a:ext cx="646662" cy="244553"/>
          </a:xfrm>
          <a:custGeom>
            <a:avLst/>
            <a:gdLst/>
            <a:ahLst/>
            <a:cxnLst/>
            <a:rect l="l" t="t" r="r" b="b"/>
            <a:pathLst>
              <a:path w="1357629" h="349250">
                <a:moveTo>
                  <a:pt x="1318552" y="0"/>
                </a:moveTo>
                <a:lnTo>
                  <a:pt x="34136" y="274"/>
                </a:lnTo>
                <a:lnTo>
                  <a:pt x="2630" y="24700"/>
                </a:lnTo>
                <a:lnTo>
                  <a:pt x="0" y="38750"/>
                </a:lnTo>
                <a:lnTo>
                  <a:pt x="274" y="314593"/>
                </a:lnTo>
                <a:lnTo>
                  <a:pt x="4467" y="328032"/>
                </a:lnTo>
                <a:lnTo>
                  <a:pt x="12944" y="338857"/>
                </a:lnTo>
                <a:lnTo>
                  <a:pt x="24712" y="346078"/>
                </a:lnTo>
                <a:lnTo>
                  <a:pt x="38775" y="348705"/>
                </a:lnTo>
                <a:lnTo>
                  <a:pt x="1323167" y="348433"/>
                </a:lnTo>
                <a:lnTo>
                  <a:pt x="1336607" y="344249"/>
                </a:lnTo>
                <a:lnTo>
                  <a:pt x="1347440" y="335781"/>
                </a:lnTo>
                <a:lnTo>
                  <a:pt x="1354671" y="324019"/>
                </a:lnTo>
                <a:lnTo>
                  <a:pt x="1357303" y="309954"/>
                </a:lnTo>
                <a:lnTo>
                  <a:pt x="1357030" y="34135"/>
                </a:lnTo>
                <a:lnTo>
                  <a:pt x="1352842" y="20695"/>
                </a:lnTo>
                <a:lnTo>
                  <a:pt x="1344368" y="9862"/>
                </a:lnTo>
                <a:lnTo>
                  <a:pt x="1332606" y="2631"/>
                </a:lnTo>
                <a:lnTo>
                  <a:pt x="1318552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9" name="object 19"/>
          <p:cNvSpPr txBox="1"/>
          <p:nvPr/>
        </p:nvSpPr>
        <p:spPr>
          <a:xfrm>
            <a:off x="3881189" y="1336815"/>
            <a:ext cx="461532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转换</a:t>
            </a:r>
            <a:endParaRPr sz="1100" dirty="0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28835" y="1300614"/>
            <a:ext cx="590665" cy="233969"/>
          </a:xfrm>
          <a:custGeom>
            <a:avLst/>
            <a:gdLst/>
            <a:ahLst/>
            <a:cxnLst/>
            <a:rect l="l" t="t" r="r" b="b"/>
            <a:pathLst>
              <a:path w="1066800" h="349250">
                <a:moveTo>
                  <a:pt x="1027847" y="0"/>
                </a:moveTo>
                <a:lnTo>
                  <a:pt x="34135" y="272"/>
                </a:lnTo>
                <a:lnTo>
                  <a:pt x="2631" y="24696"/>
                </a:lnTo>
                <a:lnTo>
                  <a:pt x="0" y="38750"/>
                </a:lnTo>
                <a:lnTo>
                  <a:pt x="272" y="314575"/>
                </a:lnTo>
                <a:lnTo>
                  <a:pt x="4460" y="328020"/>
                </a:lnTo>
                <a:lnTo>
                  <a:pt x="12934" y="338851"/>
                </a:lnTo>
                <a:lnTo>
                  <a:pt x="24696" y="346077"/>
                </a:lnTo>
                <a:lnTo>
                  <a:pt x="38750" y="348705"/>
                </a:lnTo>
                <a:lnTo>
                  <a:pt x="1032462" y="348433"/>
                </a:lnTo>
                <a:lnTo>
                  <a:pt x="1045902" y="344249"/>
                </a:lnTo>
                <a:lnTo>
                  <a:pt x="1056735" y="335781"/>
                </a:lnTo>
                <a:lnTo>
                  <a:pt x="1063966" y="324019"/>
                </a:lnTo>
                <a:lnTo>
                  <a:pt x="1066597" y="309954"/>
                </a:lnTo>
                <a:lnTo>
                  <a:pt x="1066325" y="34135"/>
                </a:lnTo>
                <a:lnTo>
                  <a:pt x="1062136" y="20695"/>
                </a:lnTo>
                <a:lnTo>
                  <a:pt x="1053663" y="9862"/>
                </a:lnTo>
                <a:lnTo>
                  <a:pt x="1041901" y="2631"/>
                </a:lnTo>
                <a:lnTo>
                  <a:pt x="1027847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21" name="object 21"/>
          <p:cNvSpPr txBox="1"/>
          <p:nvPr/>
        </p:nvSpPr>
        <p:spPr>
          <a:xfrm>
            <a:off x="3101100" y="1336814"/>
            <a:ext cx="47606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b="1" spc="29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查询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40937" y="1300614"/>
            <a:ext cx="533396" cy="223386"/>
          </a:xfrm>
          <a:custGeom>
            <a:avLst/>
            <a:gdLst/>
            <a:ahLst/>
            <a:cxnLst/>
            <a:rect l="l" t="t" r="r" b="b"/>
            <a:pathLst>
              <a:path w="1066800" h="349250">
                <a:moveTo>
                  <a:pt x="1027822" y="0"/>
                </a:moveTo>
                <a:lnTo>
                  <a:pt x="34130" y="272"/>
                </a:lnTo>
                <a:lnTo>
                  <a:pt x="2628" y="24696"/>
                </a:lnTo>
                <a:lnTo>
                  <a:pt x="0" y="38750"/>
                </a:lnTo>
                <a:lnTo>
                  <a:pt x="272" y="314575"/>
                </a:lnTo>
                <a:lnTo>
                  <a:pt x="4456" y="328020"/>
                </a:lnTo>
                <a:lnTo>
                  <a:pt x="12924" y="338851"/>
                </a:lnTo>
                <a:lnTo>
                  <a:pt x="24686" y="346077"/>
                </a:lnTo>
                <a:lnTo>
                  <a:pt x="38750" y="348705"/>
                </a:lnTo>
                <a:lnTo>
                  <a:pt x="1032442" y="348433"/>
                </a:lnTo>
                <a:lnTo>
                  <a:pt x="1045887" y="344249"/>
                </a:lnTo>
                <a:lnTo>
                  <a:pt x="1056718" y="335781"/>
                </a:lnTo>
                <a:lnTo>
                  <a:pt x="1063944" y="324019"/>
                </a:lnTo>
                <a:lnTo>
                  <a:pt x="1066572" y="309954"/>
                </a:lnTo>
                <a:lnTo>
                  <a:pt x="1066300" y="34135"/>
                </a:lnTo>
                <a:lnTo>
                  <a:pt x="1062116" y="20695"/>
                </a:lnTo>
                <a:lnTo>
                  <a:pt x="1053648" y="9862"/>
                </a:lnTo>
                <a:lnTo>
                  <a:pt x="1041886" y="2631"/>
                </a:lnTo>
                <a:lnTo>
                  <a:pt x="1027822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23" name="object 23"/>
          <p:cNvSpPr txBox="1"/>
          <p:nvPr/>
        </p:nvSpPr>
        <p:spPr>
          <a:xfrm>
            <a:off x="1654175" y="1336675"/>
            <a:ext cx="56134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b="1" spc="16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摄入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93824" y="1412944"/>
            <a:ext cx="0" cy="3218081"/>
          </a:xfrm>
          <a:custGeom>
            <a:avLst/>
            <a:gdLst/>
            <a:ahLst/>
            <a:cxnLst/>
            <a:rect l="l" t="t" r="r" b="b"/>
            <a:pathLst>
              <a:path h="7075805">
                <a:moveTo>
                  <a:pt x="0" y="7075686"/>
                </a:moveTo>
                <a:lnTo>
                  <a:pt x="0" y="0"/>
                </a:lnTo>
              </a:path>
            </a:pathLst>
          </a:custGeom>
          <a:ln w="34883">
            <a:solidFill>
              <a:srgbClr val="FF66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25" name="object 25"/>
          <p:cNvSpPr/>
          <p:nvPr/>
        </p:nvSpPr>
        <p:spPr>
          <a:xfrm>
            <a:off x="3081725" y="1412944"/>
            <a:ext cx="0" cy="3218081"/>
          </a:xfrm>
          <a:custGeom>
            <a:avLst/>
            <a:gdLst/>
            <a:ahLst/>
            <a:cxnLst/>
            <a:rect l="l" t="t" r="r" b="b"/>
            <a:pathLst>
              <a:path h="7075805">
                <a:moveTo>
                  <a:pt x="0" y="7075686"/>
                </a:moveTo>
                <a:lnTo>
                  <a:pt x="0" y="0"/>
                </a:lnTo>
              </a:path>
            </a:pathLst>
          </a:custGeom>
          <a:ln w="34883">
            <a:solidFill>
              <a:srgbClr val="FF66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26" name="object 26"/>
          <p:cNvSpPr/>
          <p:nvPr/>
        </p:nvSpPr>
        <p:spPr>
          <a:xfrm>
            <a:off x="3870626" y="1412944"/>
            <a:ext cx="0" cy="3218081"/>
          </a:xfrm>
          <a:custGeom>
            <a:avLst/>
            <a:gdLst/>
            <a:ahLst/>
            <a:cxnLst/>
            <a:rect l="l" t="t" r="r" b="b"/>
            <a:pathLst>
              <a:path h="7075805">
                <a:moveTo>
                  <a:pt x="0" y="7075686"/>
                </a:moveTo>
                <a:lnTo>
                  <a:pt x="0" y="0"/>
                </a:lnTo>
              </a:path>
            </a:pathLst>
          </a:custGeom>
          <a:ln w="34883">
            <a:solidFill>
              <a:srgbClr val="FF66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27" name="object 27"/>
          <p:cNvSpPr/>
          <p:nvPr/>
        </p:nvSpPr>
        <p:spPr>
          <a:xfrm>
            <a:off x="6978098" y="1412944"/>
            <a:ext cx="0" cy="3218081"/>
          </a:xfrm>
          <a:custGeom>
            <a:avLst/>
            <a:gdLst/>
            <a:ahLst/>
            <a:cxnLst/>
            <a:rect l="l" t="t" r="r" b="b"/>
            <a:pathLst>
              <a:path h="7075805">
                <a:moveTo>
                  <a:pt x="0" y="7075686"/>
                </a:moveTo>
                <a:lnTo>
                  <a:pt x="0" y="0"/>
                </a:lnTo>
              </a:path>
            </a:pathLst>
          </a:custGeom>
          <a:ln w="34883">
            <a:solidFill>
              <a:srgbClr val="FF66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28" name="object 28"/>
          <p:cNvSpPr/>
          <p:nvPr/>
        </p:nvSpPr>
        <p:spPr>
          <a:xfrm>
            <a:off x="4302126" y="3758703"/>
            <a:ext cx="765659" cy="404029"/>
          </a:xfrm>
          <a:custGeom>
            <a:avLst/>
            <a:gdLst/>
            <a:ahLst/>
            <a:cxnLst/>
            <a:rect l="l" t="t" r="r" b="b"/>
            <a:pathLst>
              <a:path w="1683384" h="888365">
                <a:moveTo>
                  <a:pt x="1644088" y="0"/>
                </a:moveTo>
                <a:lnTo>
                  <a:pt x="34136" y="274"/>
                </a:lnTo>
                <a:lnTo>
                  <a:pt x="2630" y="24690"/>
                </a:lnTo>
                <a:lnTo>
                  <a:pt x="0" y="38750"/>
                </a:lnTo>
                <a:lnTo>
                  <a:pt x="272" y="853736"/>
                </a:lnTo>
                <a:lnTo>
                  <a:pt x="4461" y="867171"/>
                </a:lnTo>
                <a:lnTo>
                  <a:pt x="12938" y="877996"/>
                </a:lnTo>
                <a:lnTo>
                  <a:pt x="24707" y="885219"/>
                </a:lnTo>
                <a:lnTo>
                  <a:pt x="38775" y="887847"/>
                </a:lnTo>
                <a:lnTo>
                  <a:pt x="1648689" y="887577"/>
                </a:lnTo>
                <a:lnTo>
                  <a:pt x="1662142" y="883398"/>
                </a:lnTo>
                <a:lnTo>
                  <a:pt x="1672979" y="874933"/>
                </a:lnTo>
                <a:lnTo>
                  <a:pt x="1680208" y="863176"/>
                </a:lnTo>
                <a:lnTo>
                  <a:pt x="1682838" y="849121"/>
                </a:lnTo>
                <a:lnTo>
                  <a:pt x="1682566" y="34130"/>
                </a:lnTo>
                <a:lnTo>
                  <a:pt x="1678382" y="20684"/>
                </a:lnTo>
                <a:lnTo>
                  <a:pt x="1669914" y="9853"/>
                </a:lnTo>
                <a:lnTo>
                  <a:pt x="1658152" y="2628"/>
                </a:lnTo>
                <a:lnTo>
                  <a:pt x="1644088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29" name="object 29"/>
          <p:cNvSpPr/>
          <p:nvPr/>
        </p:nvSpPr>
        <p:spPr>
          <a:xfrm>
            <a:off x="6259708" y="2335939"/>
            <a:ext cx="537781" cy="731237"/>
          </a:xfrm>
          <a:custGeom>
            <a:avLst/>
            <a:gdLst/>
            <a:ahLst/>
            <a:cxnLst/>
            <a:rect l="l" t="t" r="r" b="b"/>
            <a:pathLst>
              <a:path w="1182369" h="1607820">
                <a:moveTo>
                  <a:pt x="1124045" y="0"/>
                </a:moveTo>
                <a:lnTo>
                  <a:pt x="51206" y="410"/>
                </a:lnTo>
                <a:lnTo>
                  <a:pt x="14794" y="19403"/>
                </a:lnTo>
                <a:lnTo>
                  <a:pt x="0" y="58125"/>
                </a:lnTo>
                <a:lnTo>
                  <a:pt x="409" y="1556644"/>
                </a:lnTo>
                <a:lnTo>
                  <a:pt x="19410" y="1593038"/>
                </a:lnTo>
                <a:lnTo>
                  <a:pt x="58151" y="1607825"/>
                </a:lnTo>
                <a:lnTo>
                  <a:pt x="1130951" y="1607418"/>
                </a:lnTo>
                <a:lnTo>
                  <a:pt x="1167375" y="1588439"/>
                </a:lnTo>
                <a:lnTo>
                  <a:pt x="1182171" y="1549724"/>
                </a:lnTo>
                <a:lnTo>
                  <a:pt x="1181762" y="51200"/>
                </a:lnTo>
                <a:lnTo>
                  <a:pt x="1162774" y="14789"/>
                </a:lnTo>
                <a:lnTo>
                  <a:pt x="1124045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30" name="object 30"/>
          <p:cNvSpPr txBox="1"/>
          <p:nvPr/>
        </p:nvSpPr>
        <p:spPr>
          <a:xfrm>
            <a:off x="6332544" y="2001646"/>
            <a:ext cx="401458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dirty="0">
                <a:latin typeface="Arial" panose="020B0604020202020204"/>
                <a:cs typeface="Arial" panose="020B0604020202020204"/>
              </a:rPr>
              <a:t>统一数据格式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30272" y="2410357"/>
            <a:ext cx="195241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sz="1100" b="1" spc="18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b="1" spc="27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CID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34632" y="2565003"/>
            <a:ext cx="379219" cy="396521"/>
          </a:xfrm>
          <a:custGeom>
            <a:avLst/>
            <a:gdLst/>
            <a:ahLst/>
            <a:cxnLst/>
            <a:rect l="l" t="t" r="r" b="b"/>
            <a:pathLst>
              <a:path w="833755" h="871854">
                <a:moveTo>
                  <a:pt x="416682" y="0"/>
                </a:moveTo>
                <a:lnTo>
                  <a:pt x="349097" y="2154"/>
                </a:lnTo>
                <a:lnTo>
                  <a:pt x="284982" y="8393"/>
                </a:lnTo>
                <a:lnTo>
                  <a:pt x="225197" y="18376"/>
                </a:lnTo>
                <a:lnTo>
                  <a:pt x="170599" y="31765"/>
                </a:lnTo>
                <a:lnTo>
                  <a:pt x="122047" y="48221"/>
                </a:lnTo>
                <a:lnTo>
                  <a:pt x="80398" y="67406"/>
                </a:lnTo>
                <a:lnTo>
                  <a:pt x="46511" y="88980"/>
                </a:lnTo>
                <a:lnTo>
                  <a:pt x="12110" y="125081"/>
                </a:lnTo>
                <a:lnTo>
                  <a:pt x="0" y="164652"/>
                </a:lnTo>
                <a:lnTo>
                  <a:pt x="0" y="707061"/>
                </a:lnTo>
                <a:lnTo>
                  <a:pt x="12110" y="746624"/>
                </a:lnTo>
                <a:lnTo>
                  <a:pt x="46511" y="782722"/>
                </a:lnTo>
                <a:lnTo>
                  <a:pt x="80398" y="804296"/>
                </a:lnTo>
                <a:lnTo>
                  <a:pt x="122047" y="823482"/>
                </a:lnTo>
                <a:lnTo>
                  <a:pt x="170599" y="839941"/>
                </a:lnTo>
                <a:lnTo>
                  <a:pt x="225197" y="853332"/>
                </a:lnTo>
                <a:lnTo>
                  <a:pt x="284982" y="863318"/>
                </a:lnTo>
                <a:lnTo>
                  <a:pt x="349097" y="869558"/>
                </a:lnTo>
                <a:lnTo>
                  <a:pt x="416682" y="871713"/>
                </a:lnTo>
                <a:lnTo>
                  <a:pt x="450855" y="871167"/>
                </a:lnTo>
                <a:lnTo>
                  <a:pt x="516811" y="866927"/>
                </a:lnTo>
                <a:lnTo>
                  <a:pt x="578865" y="858772"/>
                </a:lnTo>
                <a:lnTo>
                  <a:pt x="636161" y="847041"/>
                </a:lnTo>
                <a:lnTo>
                  <a:pt x="687840" y="832074"/>
                </a:lnTo>
                <a:lnTo>
                  <a:pt x="733044" y="814209"/>
                </a:lnTo>
                <a:lnTo>
                  <a:pt x="770915" y="793786"/>
                </a:lnTo>
                <a:lnTo>
                  <a:pt x="812098" y="759098"/>
                </a:lnTo>
                <a:lnTo>
                  <a:pt x="831958" y="720563"/>
                </a:lnTo>
                <a:lnTo>
                  <a:pt x="833340" y="707061"/>
                </a:lnTo>
                <a:lnTo>
                  <a:pt x="833340" y="164652"/>
                </a:lnTo>
                <a:lnTo>
                  <a:pt x="821231" y="125081"/>
                </a:lnTo>
                <a:lnTo>
                  <a:pt x="786834" y="88980"/>
                </a:lnTo>
                <a:lnTo>
                  <a:pt x="752950" y="67406"/>
                </a:lnTo>
                <a:lnTo>
                  <a:pt x="711305" y="48221"/>
                </a:lnTo>
                <a:lnTo>
                  <a:pt x="662756" y="31765"/>
                </a:lnTo>
                <a:lnTo>
                  <a:pt x="608161" y="18376"/>
                </a:lnTo>
                <a:lnTo>
                  <a:pt x="548379" y="8393"/>
                </a:lnTo>
                <a:lnTo>
                  <a:pt x="484267" y="2154"/>
                </a:lnTo>
                <a:lnTo>
                  <a:pt x="416682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33" name="object 33"/>
          <p:cNvSpPr/>
          <p:nvPr/>
        </p:nvSpPr>
        <p:spPr>
          <a:xfrm>
            <a:off x="6334631" y="2565004"/>
            <a:ext cx="379219" cy="396521"/>
          </a:xfrm>
          <a:custGeom>
            <a:avLst/>
            <a:gdLst/>
            <a:ahLst/>
            <a:cxnLst/>
            <a:rect l="l" t="t" r="r" b="b"/>
            <a:pathLst>
              <a:path w="833755" h="871854">
                <a:moveTo>
                  <a:pt x="0" y="164641"/>
                </a:moveTo>
                <a:lnTo>
                  <a:pt x="12109" y="125077"/>
                </a:lnTo>
                <a:lnTo>
                  <a:pt x="46509" y="88980"/>
                </a:lnTo>
                <a:lnTo>
                  <a:pt x="80395" y="67407"/>
                </a:lnTo>
                <a:lnTo>
                  <a:pt x="122043" y="48223"/>
                </a:lnTo>
                <a:lnTo>
                  <a:pt x="170594" y="31767"/>
                </a:lnTo>
                <a:lnTo>
                  <a:pt x="225190" y="18377"/>
                </a:lnTo>
                <a:lnTo>
                  <a:pt x="284974" y="8393"/>
                </a:lnTo>
                <a:lnTo>
                  <a:pt x="349088" y="2154"/>
                </a:lnTo>
                <a:lnTo>
                  <a:pt x="416673" y="0"/>
                </a:lnTo>
                <a:lnTo>
                  <a:pt x="450846" y="545"/>
                </a:lnTo>
                <a:lnTo>
                  <a:pt x="516803" y="4785"/>
                </a:lnTo>
                <a:lnTo>
                  <a:pt x="578859" y="12938"/>
                </a:lnTo>
                <a:lnTo>
                  <a:pt x="636157" y="24667"/>
                </a:lnTo>
                <a:lnTo>
                  <a:pt x="687838" y="39633"/>
                </a:lnTo>
                <a:lnTo>
                  <a:pt x="733044" y="57495"/>
                </a:lnTo>
                <a:lnTo>
                  <a:pt x="770918" y="77916"/>
                </a:lnTo>
                <a:lnTo>
                  <a:pt x="812104" y="112603"/>
                </a:lnTo>
                <a:lnTo>
                  <a:pt x="831966" y="151138"/>
                </a:lnTo>
                <a:lnTo>
                  <a:pt x="833347" y="164641"/>
                </a:lnTo>
                <a:lnTo>
                  <a:pt x="833347" y="707056"/>
                </a:lnTo>
                <a:lnTo>
                  <a:pt x="821237" y="746622"/>
                </a:lnTo>
                <a:lnTo>
                  <a:pt x="786838" y="782722"/>
                </a:lnTo>
                <a:lnTo>
                  <a:pt x="752951" y="804299"/>
                </a:lnTo>
                <a:lnTo>
                  <a:pt x="711304" y="823486"/>
                </a:lnTo>
                <a:lnTo>
                  <a:pt x="662753" y="839947"/>
                </a:lnTo>
                <a:lnTo>
                  <a:pt x="608156" y="853340"/>
                </a:lnTo>
                <a:lnTo>
                  <a:pt x="548372" y="863326"/>
                </a:lnTo>
                <a:lnTo>
                  <a:pt x="484259" y="869567"/>
                </a:lnTo>
                <a:lnTo>
                  <a:pt x="416673" y="871722"/>
                </a:lnTo>
                <a:lnTo>
                  <a:pt x="382500" y="871177"/>
                </a:lnTo>
                <a:lnTo>
                  <a:pt x="316544" y="866936"/>
                </a:lnTo>
                <a:lnTo>
                  <a:pt x="254487" y="858780"/>
                </a:lnTo>
                <a:lnTo>
                  <a:pt x="197190" y="847048"/>
                </a:lnTo>
                <a:lnTo>
                  <a:pt x="145509" y="832079"/>
                </a:lnTo>
                <a:lnTo>
                  <a:pt x="100302" y="814212"/>
                </a:lnTo>
                <a:lnTo>
                  <a:pt x="62428" y="793788"/>
                </a:lnTo>
                <a:lnTo>
                  <a:pt x="21242" y="759097"/>
                </a:lnTo>
                <a:lnTo>
                  <a:pt x="1381" y="720559"/>
                </a:lnTo>
                <a:lnTo>
                  <a:pt x="0" y="707056"/>
                </a:lnTo>
                <a:lnTo>
                  <a:pt x="0" y="164641"/>
                </a:lnTo>
                <a:close/>
              </a:path>
            </a:pathLst>
          </a:custGeom>
          <a:ln w="38751">
            <a:solidFill>
              <a:srgbClr val="AAB2C2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34" name="object 34"/>
          <p:cNvSpPr/>
          <p:nvPr/>
        </p:nvSpPr>
        <p:spPr>
          <a:xfrm>
            <a:off x="6379220" y="2600239"/>
            <a:ext cx="289974" cy="97037"/>
          </a:xfrm>
          <a:custGeom>
            <a:avLst/>
            <a:gdLst/>
            <a:ahLst/>
            <a:cxnLst/>
            <a:rect l="l" t="t" r="r" b="b"/>
            <a:pathLst>
              <a:path w="637540" h="213360">
                <a:moveTo>
                  <a:pt x="318649" y="0"/>
                </a:moveTo>
                <a:lnTo>
                  <a:pt x="266963" y="1395"/>
                </a:lnTo>
                <a:lnTo>
                  <a:pt x="217931" y="5433"/>
                </a:lnTo>
                <a:lnTo>
                  <a:pt x="172211" y="11896"/>
                </a:lnTo>
                <a:lnTo>
                  <a:pt x="130459" y="20563"/>
                </a:lnTo>
                <a:lnTo>
                  <a:pt x="93330" y="31214"/>
                </a:lnTo>
                <a:lnTo>
                  <a:pt x="47740" y="50432"/>
                </a:lnTo>
                <a:lnTo>
                  <a:pt x="16244" y="72879"/>
                </a:lnTo>
                <a:lnTo>
                  <a:pt x="0" y="106551"/>
                </a:lnTo>
                <a:lnTo>
                  <a:pt x="1056" y="115291"/>
                </a:lnTo>
                <a:lnTo>
                  <a:pt x="25040" y="148029"/>
                </a:lnTo>
                <a:lnTo>
                  <a:pt x="61480" y="169483"/>
                </a:lnTo>
                <a:lnTo>
                  <a:pt x="111275" y="187457"/>
                </a:lnTo>
                <a:lnTo>
                  <a:pt x="150798" y="197141"/>
                </a:lnTo>
                <a:lnTo>
                  <a:pt x="194616" y="204731"/>
                </a:lnTo>
                <a:lnTo>
                  <a:pt x="242074" y="210007"/>
                </a:lnTo>
                <a:lnTo>
                  <a:pt x="292515" y="212750"/>
                </a:lnTo>
                <a:lnTo>
                  <a:pt x="318649" y="213103"/>
                </a:lnTo>
                <a:lnTo>
                  <a:pt x="344780" y="212750"/>
                </a:lnTo>
                <a:lnTo>
                  <a:pt x="395215" y="210007"/>
                </a:lnTo>
                <a:lnTo>
                  <a:pt x="442668" y="204731"/>
                </a:lnTo>
                <a:lnTo>
                  <a:pt x="486483" y="197141"/>
                </a:lnTo>
                <a:lnTo>
                  <a:pt x="526003" y="187457"/>
                </a:lnTo>
                <a:lnTo>
                  <a:pt x="575795" y="169483"/>
                </a:lnTo>
                <a:lnTo>
                  <a:pt x="612234" y="148029"/>
                </a:lnTo>
                <a:lnTo>
                  <a:pt x="636218" y="115291"/>
                </a:lnTo>
                <a:lnTo>
                  <a:pt x="637274" y="106551"/>
                </a:lnTo>
                <a:lnTo>
                  <a:pt x="636218" y="97815"/>
                </a:lnTo>
                <a:lnTo>
                  <a:pt x="612234" y="65084"/>
                </a:lnTo>
                <a:lnTo>
                  <a:pt x="575795" y="43631"/>
                </a:lnTo>
                <a:lnTo>
                  <a:pt x="526003" y="25654"/>
                </a:lnTo>
                <a:lnTo>
                  <a:pt x="486483" y="15968"/>
                </a:lnTo>
                <a:lnTo>
                  <a:pt x="442668" y="8375"/>
                </a:lnTo>
                <a:lnTo>
                  <a:pt x="395215" y="3097"/>
                </a:lnTo>
                <a:lnTo>
                  <a:pt x="344780" y="353"/>
                </a:lnTo>
                <a:lnTo>
                  <a:pt x="318649" y="0"/>
                </a:lnTo>
                <a:close/>
              </a:path>
            </a:pathLst>
          </a:custGeom>
          <a:solidFill>
            <a:srgbClr val="AAB2C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35" name="object 35"/>
          <p:cNvSpPr txBox="1"/>
          <p:nvPr/>
        </p:nvSpPr>
        <p:spPr>
          <a:xfrm>
            <a:off x="6381741" y="2676298"/>
            <a:ext cx="28708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dirty="0">
                <a:latin typeface="Arial" panose="020B0604020202020204"/>
                <a:cs typeface="Arial" panose="020B0604020202020204"/>
              </a:rPr>
              <a:t>数据集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67880" y="2216785"/>
            <a:ext cx="865505" cy="2387600"/>
          </a:xfrm>
          <a:custGeom>
            <a:avLst/>
            <a:gdLst/>
            <a:ahLst/>
            <a:cxnLst/>
            <a:rect l="l" t="t" r="r" b="b"/>
            <a:pathLst>
              <a:path w="891540" h="5250180">
                <a:moveTo>
                  <a:pt x="891461" y="5191517"/>
                </a:moveTo>
                <a:lnTo>
                  <a:pt x="876677" y="5230240"/>
                </a:lnTo>
                <a:lnTo>
                  <a:pt x="840253" y="5249222"/>
                </a:lnTo>
                <a:lnTo>
                  <a:pt x="58138" y="5249631"/>
                </a:lnTo>
                <a:lnTo>
                  <a:pt x="43769" y="5247841"/>
                </a:lnTo>
                <a:lnTo>
                  <a:pt x="10286" y="5224525"/>
                </a:lnTo>
                <a:lnTo>
                  <a:pt x="0" y="58113"/>
                </a:lnTo>
                <a:lnTo>
                  <a:pt x="1791" y="43749"/>
                </a:lnTo>
                <a:lnTo>
                  <a:pt x="25118" y="10282"/>
                </a:lnTo>
                <a:lnTo>
                  <a:pt x="833322" y="0"/>
                </a:lnTo>
                <a:lnTo>
                  <a:pt x="847700" y="1790"/>
                </a:lnTo>
                <a:lnTo>
                  <a:pt x="881181" y="25107"/>
                </a:lnTo>
                <a:lnTo>
                  <a:pt x="891461" y="5191517"/>
                </a:lnTo>
                <a:close/>
              </a:path>
            </a:pathLst>
          </a:custGeom>
          <a:ln w="38759">
            <a:solidFill>
              <a:srgbClr val="419A40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37" name="object 37"/>
          <p:cNvSpPr/>
          <p:nvPr/>
        </p:nvSpPr>
        <p:spPr>
          <a:xfrm>
            <a:off x="1710342" y="2771165"/>
            <a:ext cx="690566" cy="60359"/>
          </a:xfrm>
          <a:custGeom>
            <a:avLst/>
            <a:gdLst/>
            <a:ahLst/>
            <a:cxnLst/>
            <a:rect l="l" t="t" r="r" b="b"/>
            <a:pathLst>
              <a:path w="1518285" h="132714">
                <a:moveTo>
                  <a:pt x="0" y="83941"/>
                </a:moveTo>
                <a:lnTo>
                  <a:pt x="29099" y="40965"/>
                </a:lnTo>
                <a:lnTo>
                  <a:pt x="60511" y="10729"/>
                </a:lnTo>
                <a:lnTo>
                  <a:pt x="103329" y="895"/>
                </a:lnTo>
                <a:lnTo>
                  <a:pt x="155955" y="0"/>
                </a:lnTo>
                <a:lnTo>
                  <a:pt x="171271" y="959"/>
                </a:lnTo>
                <a:lnTo>
                  <a:pt x="211675" y="13767"/>
                </a:lnTo>
                <a:lnTo>
                  <a:pt x="245989" y="37298"/>
                </a:lnTo>
                <a:lnTo>
                  <a:pt x="277071" y="66190"/>
                </a:lnTo>
                <a:lnTo>
                  <a:pt x="287208" y="76086"/>
                </a:lnTo>
                <a:lnTo>
                  <a:pt x="297410" y="85783"/>
                </a:lnTo>
                <a:lnTo>
                  <a:pt x="329460" y="111696"/>
                </a:lnTo>
                <a:lnTo>
                  <a:pt x="365903" y="128674"/>
                </a:lnTo>
                <a:lnTo>
                  <a:pt x="394051" y="132381"/>
                </a:lnTo>
                <a:lnTo>
                  <a:pt x="408674" y="131445"/>
                </a:lnTo>
                <a:lnTo>
                  <a:pt x="448447" y="118950"/>
                </a:lnTo>
                <a:lnTo>
                  <a:pt x="483855" y="95996"/>
                </a:lnTo>
                <a:lnTo>
                  <a:pt x="517191" y="67811"/>
                </a:lnTo>
                <a:lnTo>
                  <a:pt x="528238" y="58158"/>
                </a:lnTo>
                <a:lnTo>
                  <a:pt x="562372" y="31135"/>
                </a:lnTo>
                <a:lnTo>
                  <a:pt x="599777" y="11086"/>
                </a:lnTo>
                <a:lnTo>
                  <a:pt x="642743" y="3241"/>
                </a:lnTo>
                <a:lnTo>
                  <a:pt x="657922" y="4083"/>
                </a:lnTo>
                <a:lnTo>
                  <a:pt x="700016" y="15328"/>
                </a:lnTo>
                <a:lnTo>
                  <a:pt x="738270" y="35987"/>
                </a:lnTo>
                <a:lnTo>
                  <a:pt x="774385" y="61354"/>
                </a:lnTo>
                <a:lnTo>
                  <a:pt x="786242" y="70042"/>
                </a:lnTo>
                <a:lnTo>
                  <a:pt x="798114" y="78555"/>
                </a:lnTo>
                <a:lnTo>
                  <a:pt x="834444" y="101307"/>
                </a:lnTo>
                <a:lnTo>
                  <a:pt x="873172" y="116213"/>
                </a:lnTo>
                <a:lnTo>
                  <a:pt x="901163" y="119467"/>
                </a:lnTo>
                <a:lnTo>
                  <a:pt x="915207" y="118648"/>
                </a:lnTo>
                <a:lnTo>
                  <a:pt x="952324" y="107714"/>
                </a:lnTo>
                <a:lnTo>
                  <a:pt x="994181" y="79687"/>
                </a:lnTo>
                <a:lnTo>
                  <a:pt x="1013802" y="62962"/>
                </a:lnTo>
                <a:lnTo>
                  <a:pt x="1023667" y="54514"/>
                </a:lnTo>
                <a:lnTo>
                  <a:pt x="1054789" y="30867"/>
                </a:lnTo>
                <a:lnTo>
                  <a:pt x="1090491" y="13322"/>
                </a:lnTo>
                <a:lnTo>
                  <a:pt x="1133718" y="6456"/>
                </a:lnTo>
                <a:lnTo>
                  <a:pt x="1149447" y="7276"/>
                </a:lnTo>
                <a:lnTo>
                  <a:pt x="1193798" y="18210"/>
                </a:lnTo>
                <a:lnTo>
                  <a:pt x="1234657" y="38297"/>
                </a:lnTo>
                <a:lnTo>
                  <a:pt x="1273007" y="62962"/>
                </a:lnTo>
                <a:lnTo>
                  <a:pt x="1285403" y="71409"/>
                </a:lnTo>
                <a:lnTo>
                  <a:pt x="1297665" y="79687"/>
                </a:lnTo>
                <a:lnTo>
                  <a:pt x="1334015" y="101809"/>
                </a:lnTo>
                <a:lnTo>
                  <a:pt x="1370476" y="116303"/>
                </a:lnTo>
                <a:lnTo>
                  <a:pt x="1395330" y="119467"/>
                </a:lnTo>
                <a:lnTo>
                  <a:pt x="1417924" y="118091"/>
                </a:lnTo>
                <a:lnTo>
                  <a:pt x="1455981" y="108744"/>
                </a:lnTo>
                <a:lnTo>
                  <a:pt x="1495727" y="86564"/>
                </a:lnTo>
                <a:lnTo>
                  <a:pt x="1515453" y="67907"/>
                </a:lnTo>
                <a:lnTo>
                  <a:pt x="1517732" y="65060"/>
                </a:lnTo>
              </a:path>
            </a:pathLst>
          </a:custGeom>
          <a:ln w="38742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38" name="object 38"/>
          <p:cNvSpPr/>
          <p:nvPr/>
        </p:nvSpPr>
        <p:spPr>
          <a:xfrm>
            <a:off x="1710342" y="2832835"/>
            <a:ext cx="690566" cy="60359"/>
          </a:xfrm>
          <a:custGeom>
            <a:avLst/>
            <a:gdLst/>
            <a:ahLst/>
            <a:cxnLst/>
            <a:rect l="l" t="t" r="r" b="b"/>
            <a:pathLst>
              <a:path w="1518285" h="132714">
                <a:moveTo>
                  <a:pt x="0" y="83941"/>
                </a:moveTo>
                <a:lnTo>
                  <a:pt x="29099" y="40965"/>
                </a:lnTo>
                <a:lnTo>
                  <a:pt x="60511" y="10729"/>
                </a:lnTo>
                <a:lnTo>
                  <a:pt x="103329" y="895"/>
                </a:lnTo>
                <a:lnTo>
                  <a:pt x="155955" y="0"/>
                </a:lnTo>
                <a:lnTo>
                  <a:pt x="171271" y="959"/>
                </a:lnTo>
                <a:lnTo>
                  <a:pt x="211675" y="13767"/>
                </a:lnTo>
                <a:lnTo>
                  <a:pt x="245989" y="37298"/>
                </a:lnTo>
                <a:lnTo>
                  <a:pt x="277071" y="66190"/>
                </a:lnTo>
                <a:lnTo>
                  <a:pt x="287208" y="76086"/>
                </a:lnTo>
                <a:lnTo>
                  <a:pt x="297410" y="85783"/>
                </a:lnTo>
                <a:lnTo>
                  <a:pt x="329460" y="111696"/>
                </a:lnTo>
                <a:lnTo>
                  <a:pt x="365903" y="128674"/>
                </a:lnTo>
                <a:lnTo>
                  <a:pt x="394051" y="132381"/>
                </a:lnTo>
                <a:lnTo>
                  <a:pt x="408674" y="131445"/>
                </a:lnTo>
                <a:lnTo>
                  <a:pt x="448447" y="118950"/>
                </a:lnTo>
                <a:lnTo>
                  <a:pt x="483855" y="95996"/>
                </a:lnTo>
                <a:lnTo>
                  <a:pt x="517191" y="67811"/>
                </a:lnTo>
                <a:lnTo>
                  <a:pt x="528238" y="58158"/>
                </a:lnTo>
                <a:lnTo>
                  <a:pt x="562372" y="31135"/>
                </a:lnTo>
                <a:lnTo>
                  <a:pt x="599777" y="11086"/>
                </a:lnTo>
                <a:lnTo>
                  <a:pt x="642743" y="3241"/>
                </a:lnTo>
                <a:lnTo>
                  <a:pt x="657922" y="4083"/>
                </a:lnTo>
                <a:lnTo>
                  <a:pt x="700016" y="15328"/>
                </a:lnTo>
                <a:lnTo>
                  <a:pt x="738270" y="35987"/>
                </a:lnTo>
                <a:lnTo>
                  <a:pt x="774385" y="61354"/>
                </a:lnTo>
                <a:lnTo>
                  <a:pt x="786242" y="70042"/>
                </a:lnTo>
                <a:lnTo>
                  <a:pt x="798114" y="78555"/>
                </a:lnTo>
                <a:lnTo>
                  <a:pt x="834444" y="101307"/>
                </a:lnTo>
                <a:lnTo>
                  <a:pt x="873172" y="116213"/>
                </a:lnTo>
                <a:lnTo>
                  <a:pt x="901163" y="119467"/>
                </a:lnTo>
                <a:lnTo>
                  <a:pt x="915207" y="118648"/>
                </a:lnTo>
                <a:lnTo>
                  <a:pt x="952324" y="107714"/>
                </a:lnTo>
                <a:lnTo>
                  <a:pt x="994181" y="79687"/>
                </a:lnTo>
                <a:lnTo>
                  <a:pt x="1013802" y="62962"/>
                </a:lnTo>
                <a:lnTo>
                  <a:pt x="1023667" y="54514"/>
                </a:lnTo>
                <a:lnTo>
                  <a:pt x="1054789" y="30867"/>
                </a:lnTo>
                <a:lnTo>
                  <a:pt x="1090491" y="13322"/>
                </a:lnTo>
                <a:lnTo>
                  <a:pt x="1133718" y="6456"/>
                </a:lnTo>
                <a:lnTo>
                  <a:pt x="1149447" y="7276"/>
                </a:lnTo>
                <a:lnTo>
                  <a:pt x="1193798" y="18210"/>
                </a:lnTo>
                <a:lnTo>
                  <a:pt x="1234657" y="38297"/>
                </a:lnTo>
                <a:lnTo>
                  <a:pt x="1273007" y="62962"/>
                </a:lnTo>
                <a:lnTo>
                  <a:pt x="1285403" y="71409"/>
                </a:lnTo>
                <a:lnTo>
                  <a:pt x="1297665" y="79687"/>
                </a:lnTo>
                <a:lnTo>
                  <a:pt x="1334015" y="101809"/>
                </a:lnTo>
                <a:lnTo>
                  <a:pt x="1370476" y="116303"/>
                </a:lnTo>
                <a:lnTo>
                  <a:pt x="1395330" y="119467"/>
                </a:lnTo>
                <a:lnTo>
                  <a:pt x="1417924" y="118091"/>
                </a:lnTo>
                <a:lnTo>
                  <a:pt x="1455981" y="108744"/>
                </a:lnTo>
                <a:lnTo>
                  <a:pt x="1495727" y="86564"/>
                </a:lnTo>
                <a:lnTo>
                  <a:pt x="1515453" y="67907"/>
                </a:lnTo>
                <a:lnTo>
                  <a:pt x="1517732" y="65060"/>
                </a:lnTo>
              </a:path>
            </a:pathLst>
          </a:custGeom>
          <a:ln w="38742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39" name="object 39"/>
          <p:cNvSpPr/>
          <p:nvPr/>
        </p:nvSpPr>
        <p:spPr>
          <a:xfrm>
            <a:off x="1710342" y="2893031"/>
            <a:ext cx="690566" cy="60359"/>
          </a:xfrm>
          <a:custGeom>
            <a:avLst/>
            <a:gdLst/>
            <a:ahLst/>
            <a:cxnLst/>
            <a:rect l="l" t="t" r="r" b="b"/>
            <a:pathLst>
              <a:path w="1518285" h="132714">
                <a:moveTo>
                  <a:pt x="0" y="83966"/>
                </a:moveTo>
                <a:lnTo>
                  <a:pt x="29098" y="40980"/>
                </a:lnTo>
                <a:lnTo>
                  <a:pt x="60507" y="10734"/>
                </a:lnTo>
                <a:lnTo>
                  <a:pt x="103319" y="896"/>
                </a:lnTo>
                <a:lnTo>
                  <a:pt x="155935" y="0"/>
                </a:lnTo>
                <a:lnTo>
                  <a:pt x="171253" y="959"/>
                </a:lnTo>
                <a:lnTo>
                  <a:pt x="211665" y="13767"/>
                </a:lnTo>
                <a:lnTo>
                  <a:pt x="245984" y="37298"/>
                </a:lnTo>
                <a:lnTo>
                  <a:pt x="277069" y="66190"/>
                </a:lnTo>
                <a:lnTo>
                  <a:pt x="287206" y="76086"/>
                </a:lnTo>
                <a:lnTo>
                  <a:pt x="297408" y="85783"/>
                </a:lnTo>
                <a:lnTo>
                  <a:pt x="329459" y="111696"/>
                </a:lnTo>
                <a:lnTo>
                  <a:pt x="365903" y="128674"/>
                </a:lnTo>
                <a:lnTo>
                  <a:pt x="394051" y="132381"/>
                </a:lnTo>
                <a:lnTo>
                  <a:pt x="408674" y="131445"/>
                </a:lnTo>
                <a:lnTo>
                  <a:pt x="448447" y="118950"/>
                </a:lnTo>
                <a:lnTo>
                  <a:pt x="483855" y="95996"/>
                </a:lnTo>
                <a:lnTo>
                  <a:pt x="517191" y="67811"/>
                </a:lnTo>
                <a:lnTo>
                  <a:pt x="528238" y="58158"/>
                </a:lnTo>
                <a:lnTo>
                  <a:pt x="562372" y="31135"/>
                </a:lnTo>
                <a:lnTo>
                  <a:pt x="599777" y="11086"/>
                </a:lnTo>
                <a:lnTo>
                  <a:pt x="642743" y="3241"/>
                </a:lnTo>
                <a:lnTo>
                  <a:pt x="657922" y="4083"/>
                </a:lnTo>
                <a:lnTo>
                  <a:pt x="700016" y="15328"/>
                </a:lnTo>
                <a:lnTo>
                  <a:pt x="738270" y="35987"/>
                </a:lnTo>
                <a:lnTo>
                  <a:pt x="774385" y="61354"/>
                </a:lnTo>
                <a:lnTo>
                  <a:pt x="786242" y="70042"/>
                </a:lnTo>
                <a:lnTo>
                  <a:pt x="798114" y="78555"/>
                </a:lnTo>
                <a:lnTo>
                  <a:pt x="834444" y="101307"/>
                </a:lnTo>
                <a:lnTo>
                  <a:pt x="873172" y="116213"/>
                </a:lnTo>
                <a:lnTo>
                  <a:pt x="901163" y="119467"/>
                </a:lnTo>
                <a:lnTo>
                  <a:pt x="915207" y="118648"/>
                </a:lnTo>
                <a:lnTo>
                  <a:pt x="952324" y="107716"/>
                </a:lnTo>
                <a:lnTo>
                  <a:pt x="994181" y="79696"/>
                </a:lnTo>
                <a:lnTo>
                  <a:pt x="1013802" y="62974"/>
                </a:lnTo>
                <a:lnTo>
                  <a:pt x="1023667" y="54529"/>
                </a:lnTo>
                <a:lnTo>
                  <a:pt x="1054789" y="30886"/>
                </a:lnTo>
                <a:lnTo>
                  <a:pt x="1090491" y="13345"/>
                </a:lnTo>
                <a:lnTo>
                  <a:pt x="1133718" y="6482"/>
                </a:lnTo>
                <a:lnTo>
                  <a:pt x="1149447" y="7301"/>
                </a:lnTo>
                <a:lnTo>
                  <a:pt x="1193798" y="18232"/>
                </a:lnTo>
                <a:lnTo>
                  <a:pt x="1234657" y="38315"/>
                </a:lnTo>
                <a:lnTo>
                  <a:pt x="1273007" y="62974"/>
                </a:lnTo>
                <a:lnTo>
                  <a:pt x="1285403" y="71420"/>
                </a:lnTo>
                <a:lnTo>
                  <a:pt x="1297665" y="79696"/>
                </a:lnTo>
                <a:lnTo>
                  <a:pt x="1334015" y="101813"/>
                </a:lnTo>
                <a:lnTo>
                  <a:pt x="1370476" y="116303"/>
                </a:lnTo>
                <a:lnTo>
                  <a:pt x="1395330" y="119467"/>
                </a:lnTo>
                <a:lnTo>
                  <a:pt x="1417926" y="118091"/>
                </a:lnTo>
                <a:lnTo>
                  <a:pt x="1455985" y="108748"/>
                </a:lnTo>
                <a:lnTo>
                  <a:pt x="1495732" y="86575"/>
                </a:lnTo>
                <a:lnTo>
                  <a:pt x="1515455" y="67928"/>
                </a:lnTo>
                <a:lnTo>
                  <a:pt x="1517733" y="65084"/>
                </a:lnTo>
              </a:path>
            </a:pathLst>
          </a:custGeom>
          <a:ln w="38742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40" name="object 40"/>
          <p:cNvSpPr/>
          <p:nvPr/>
        </p:nvSpPr>
        <p:spPr>
          <a:xfrm>
            <a:off x="1695345" y="3058961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397307" y="0"/>
                </a:moveTo>
                <a:lnTo>
                  <a:pt x="51206" y="410"/>
                </a:lnTo>
                <a:lnTo>
                  <a:pt x="14794" y="19393"/>
                </a:lnTo>
                <a:lnTo>
                  <a:pt x="0" y="58125"/>
                </a:lnTo>
                <a:lnTo>
                  <a:pt x="409" y="281366"/>
                </a:lnTo>
                <a:lnTo>
                  <a:pt x="19410" y="317760"/>
                </a:lnTo>
                <a:lnTo>
                  <a:pt x="58151" y="332546"/>
                </a:lnTo>
                <a:lnTo>
                  <a:pt x="404213" y="332140"/>
                </a:lnTo>
                <a:lnTo>
                  <a:pt x="440637" y="313160"/>
                </a:lnTo>
                <a:lnTo>
                  <a:pt x="455433" y="274446"/>
                </a:lnTo>
                <a:lnTo>
                  <a:pt x="455024" y="51195"/>
                </a:lnTo>
                <a:lnTo>
                  <a:pt x="436036" y="14780"/>
                </a:lnTo>
                <a:lnTo>
                  <a:pt x="397307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41" name="object 41"/>
          <p:cNvSpPr/>
          <p:nvPr/>
        </p:nvSpPr>
        <p:spPr>
          <a:xfrm>
            <a:off x="1695345" y="3058969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455432" y="274410"/>
                </a:moveTo>
                <a:lnTo>
                  <a:pt x="440640" y="313131"/>
                </a:lnTo>
                <a:lnTo>
                  <a:pt x="404221" y="332115"/>
                </a:lnTo>
                <a:lnTo>
                  <a:pt x="58138" y="332524"/>
                </a:lnTo>
                <a:lnTo>
                  <a:pt x="43769" y="330733"/>
                </a:lnTo>
                <a:lnTo>
                  <a:pt x="10286" y="307416"/>
                </a:lnTo>
                <a:lnTo>
                  <a:pt x="0" y="58113"/>
                </a:lnTo>
                <a:lnTo>
                  <a:pt x="1791" y="43741"/>
                </a:lnTo>
                <a:lnTo>
                  <a:pt x="25118" y="10275"/>
                </a:lnTo>
                <a:lnTo>
                  <a:pt x="397294" y="0"/>
                </a:lnTo>
                <a:lnTo>
                  <a:pt x="411663" y="1788"/>
                </a:lnTo>
                <a:lnTo>
                  <a:pt x="445146" y="25096"/>
                </a:lnTo>
                <a:lnTo>
                  <a:pt x="455432" y="274410"/>
                </a:lnTo>
                <a:close/>
              </a:path>
            </a:pathLst>
          </a:custGeom>
          <a:ln w="38748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42" name="object 42"/>
          <p:cNvSpPr/>
          <p:nvPr/>
        </p:nvSpPr>
        <p:spPr>
          <a:xfrm>
            <a:off x="1946565" y="3058961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397282" y="0"/>
                </a:moveTo>
                <a:lnTo>
                  <a:pt x="51200" y="408"/>
                </a:lnTo>
                <a:lnTo>
                  <a:pt x="14789" y="19386"/>
                </a:lnTo>
                <a:lnTo>
                  <a:pt x="0" y="58125"/>
                </a:lnTo>
                <a:lnTo>
                  <a:pt x="406" y="281347"/>
                </a:lnTo>
                <a:lnTo>
                  <a:pt x="19389" y="317754"/>
                </a:lnTo>
                <a:lnTo>
                  <a:pt x="58125" y="332546"/>
                </a:lnTo>
                <a:lnTo>
                  <a:pt x="404207" y="332138"/>
                </a:lnTo>
                <a:lnTo>
                  <a:pt x="440632" y="313154"/>
                </a:lnTo>
                <a:lnTo>
                  <a:pt x="455433" y="274446"/>
                </a:lnTo>
                <a:lnTo>
                  <a:pt x="455021" y="51177"/>
                </a:lnTo>
                <a:lnTo>
                  <a:pt x="436016" y="14774"/>
                </a:lnTo>
                <a:lnTo>
                  <a:pt x="397282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43" name="object 43"/>
          <p:cNvSpPr/>
          <p:nvPr/>
        </p:nvSpPr>
        <p:spPr>
          <a:xfrm>
            <a:off x="1946564" y="3058969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455432" y="274410"/>
                </a:moveTo>
                <a:lnTo>
                  <a:pt x="440640" y="313131"/>
                </a:lnTo>
                <a:lnTo>
                  <a:pt x="404221" y="332115"/>
                </a:lnTo>
                <a:lnTo>
                  <a:pt x="58138" y="332524"/>
                </a:lnTo>
                <a:lnTo>
                  <a:pt x="43769" y="330733"/>
                </a:lnTo>
                <a:lnTo>
                  <a:pt x="10286" y="307416"/>
                </a:lnTo>
                <a:lnTo>
                  <a:pt x="0" y="58113"/>
                </a:lnTo>
                <a:lnTo>
                  <a:pt x="1791" y="43741"/>
                </a:lnTo>
                <a:lnTo>
                  <a:pt x="25118" y="10275"/>
                </a:lnTo>
                <a:lnTo>
                  <a:pt x="397294" y="0"/>
                </a:lnTo>
                <a:lnTo>
                  <a:pt x="411663" y="1788"/>
                </a:lnTo>
                <a:lnTo>
                  <a:pt x="445146" y="25096"/>
                </a:lnTo>
                <a:lnTo>
                  <a:pt x="455432" y="274410"/>
                </a:lnTo>
                <a:close/>
              </a:path>
            </a:pathLst>
          </a:custGeom>
          <a:ln w="38748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44" name="object 44"/>
          <p:cNvSpPr/>
          <p:nvPr/>
        </p:nvSpPr>
        <p:spPr>
          <a:xfrm>
            <a:off x="2216014" y="3058961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397282" y="0"/>
                </a:moveTo>
                <a:lnTo>
                  <a:pt x="51200" y="408"/>
                </a:lnTo>
                <a:lnTo>
                  <a:pt x="14789" y="19386"/>
                </a:lnTo>
                <a:lnTo>
                  <a:pt x="0" y="58125"/>
                </a:lnTo>
                <a:lnTo>
                  <a:pt x="406" y="281347"/>
                </a:lnTo>
                <a:lnTo>
                  <a:pt x="19389" y="317754"/>
                </a:lnTo>
                <a:lnTo>
                  <a:pt x="58125" y="332546"/>
                </a:lnTo>
                <a:lnTo>
                  <a:pt x="404188" y="332140"/>
                </a:lnTo>
                <a:lnTo>
                  <a:pt x="440612" y="313160"/>
                </a:lnTo>
                <a:lnTo>
                  <a:pt x="455408" y="274446"/>
                </a:lnTo>
                <a:lnTo>
                  <a:pt x="454999" y="51195"/>
                </a:lnTo>
                <a:lnTo>
                  <a:pt x="436011" y="14780"/>
                </a:lnTo>
                <a:lnTo>
                  <a:pt x="397282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45" name="object 45"/>
          <p:cNvSpPr/>
          <p:nvPr/>
        </p:nvSpPr>
        <p:spPr>
          <a:xfrm>
            <a:off x="2216010" y="3058969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455432" y="274410"/>
                </a:moveTo>
                <a:lnTo>
                  <a:pt x="440643" y="313125"/>
                </a:lnTo>
                <a:lnTo>
                  <a:pt x="404219" y="332113"/>
                </a:lnTo>
                <a:lnTo>
                  <a:pt x="58138" y="332524"/>
                </a:lnTo>
                <a:lnTo>
                  <a:pt x="43769" y="330733"/>
                </a:lnTo>
                <a:lnTo>
                  <a:pt x="10286" y="307416"/>
                </a:lnTo>
                <a:lnTo>
                  <a:pt x="0" y="58113"/>
                </a:lnTo>
                <a:lnTo>
                  <a:pt x="1791" y="43741"/>
                </a:lnTo>
                <a:lnTo>
                  <a:pt x="25118" y="10275"/>
                </a:lnTo>
                <a:lnTo>
                  <a:pt x="397269" y="0"/>
                </a:lnTo>
                <a:lnTo>
                  <a:pt x="411645" y="1787"/>
                </a:lnTo>
                <a:lnTo>
                  <a:pt x="445138" y="25087"/>
                </a:lnTo>
                <a:lnTo>
                  <a:pt x="455432" y="274410"/>
                </a:lnTo>
                <a:close/>
              </a:path>
            </a:pathLst>
          </a:custGeom>
          <a:ln w="38748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46" name="object 46"/>
          <p:cNvSpPr/>
          <p:nvPr/>
        </p:nvSpPr>
        <p:spPr>
          <a:xfrm>
            <a:off x="2447531" y="2768226"/>
            <a:ext cx="490703" cy="445039"/>
          </a:xfrm>
          <a:custGeom>
            <a:avLst/>
            <a:gdLst/>
            <a:ahLst/>
            <a:cxnLst/>
            <a:rect l="l" t="t" r="r" b="b"/>
            <a:pathLst>
              <a:path w="1078865" h="978535">
                <a:moveTo>
                  <a:pt x="691204" y="0"/>
                </a:moveTo>
                <a:lnTo>
                  <a:pt x="51200" y="408"/>
                </a:lnTo>
                <a:lnTo>
                  <a:pt x="14789" y="19396"/>
                </a:lnTo>
                <a:lnTo>
                  <a:pt x="0" y="58125"/>
                </a:lnTo>
                <a:lnTo>
                  <a:pt x="406" y="927070"/>
                </a:lnTo>
                <a:lnTo>
                  <a:pt x="19389" y="963481"/>
                </a:lnTo>
                <a:lnTo>
                  <a:pt x="58125" y="978265"/>
                </a:lnTo>
                <a:lnTo>
                  <a:pt x="691204" y="978265"/>
                </a:lnTo>
                <a:lnTo>
                  <a:pt x="1078811" y="502351"/>
                </a:lnTo>
                <a:lnTo>
                  <a:pt x="691204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47" name="object 47"/>
          <p:cNvSpPr txBox="1"/>
          <p:nvPr/>
        </p:nvSpPr>
        <p:spPr>
          <a:xfrm>
            <a:off x="2518439" y="2871323"/>
            <a:ext cx="301527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数据流</a:t>
            </a:r>
            <a:endParaRPr sz="110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814578" y="2059947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5" h="452120">
                <a:moveTo>
                  <a:pt x="345205" y="418107"/>
                </a:moveTo>
                <a:lnTo>
                  <a:pt x="106997" y="418107"/>
                </a:lnTo>
                <a:lnTo>
                  <a:pt x="122190" y="426741"/>
                </a:lnTo>
                <a:lnTo>
                  <a:pt x="171761" y="445397"/>
                </a:lnTo>
                <a:lnTo>
                  <a:pt x="226095" y="451965"/>
                </a:lnTo>
                <a:lnTo>
                  <a:pt x="244642" y="451216"/>
                </a:lnTo>
                <a:lnTo>
                  <a:pt x="297570" y="440444"/>
                </a:lnTo>
                <a:lnTo>
                  <a:pt x="345205" y="418107"/>
                </a:lnTo>
                <a:close/>
              </a:path>
              <a:path w="452755" h="452120">
                <a:moveTo>
                  <a:pt x="408576" y="359443"/>
                </a:moveTo>
                <a:lnTo>
                  <a:pt x="43622" y="359443"/>
                </a:lnTo>
                <a:lnTo>
                  <a:pt x="54424" y="373048"/>
                </a:lnTo>
                <a:lnTo>
                  <a:pt x="66221" y="385775"/>
                </a:lnTo>
                <a:lnTo>
                  <a:pt x="78954" y="397566"/>
                </a:lnTo>
                <a:lnTo>
                  <a:pt x="373247" y="397566"/>
                </a:lnTo>
                <a:lnTo>
                  <a:pt x="385979" y="385775"/>
                </a:lnTo>
                <a:lnTo>
                  <a:pt x="397775" y="373048"/>
                </a:lnTo>
                <a:lnTo>
                  <a:pt x="408576" y="359443"/>
                </a:lnTo>
                <a:close/>
              </a:path>
              <a:path w="452755" h="452120">
                <a:moveTo>
                  <a:pt x="449232" y="262629"/>
                </a:moveTo>
                <a:lnTo>
                  <a:pt x="2959" y="262629"/>
                </a:lnTo>
                <a:lnTo>
                  <a:pt x="6570" y="280281"/>
                </a:lnTo>
                <a:lnTo>
                  <a:pt x="25235" y="329831"/>
                </a:lnTo>
                <a:lnTo>
                  <a:pt x="418323" y="345018"/>
                </a:lnTo>
                <a:lnTo>
                  <a:pt x="426960" y="329831"/>
                </a:lnTo>
                <a:lnTo>
                  <a:pt x="434427" y="313940"/>
                </a:lnTo>
                <a:lnTo>
                  <a:pt x="440667" y="297404"/>
                </a:lnTo>
                <a:lnTo>
                  <a:pt x="445622" y="280281"/>
                </a:lnTo>
                <a:lnTo>
                  <a:pt x="449232" y="262629"/>
                </a:lnTo>
                <a:close/>
              </a:path>
              <a:path w="452755" h="452120">
                <a:moveTo>
                  <a:pt x="445622" y="171668"/>
                </a:moveTo>
                <a:lnTo>
                  <a:pt x="6570" y="171668"/>
                </a:lnTo>
                <a:lnTo>
                  <a:pt x="2959" y="189317"/>
                </a:lnTo>
                <a:lnTo>
                  <a:pt x="749" y="207437"/>
                </a:lnTo>
                <a:lnTo>
                  <a:pt x="0" y="225970"/>
                </a:lnTo>
                <a:lnTo>
                  <a:pt x="749" y="244506"/>
                </a:lnTo>
                <a:lnTo>
                  <a:pt x="451442" y="244506"/>
                </a:lnTo>
                <a:lnTo>
                  <a:pt x="452191" y="225970"/>
                </a:lnTo>
                <a:lnTo>
                  <a:pt x="451442" y="207437"/>
                </a:lnTo>
                <a:lnTo>
                  <a:pt x="449232" y="189317"/>
                </a:lnTo>
                <a:lnTo>
                  <a:pt x="445622" y="171668"/>
                </a:lnTo>
                <a:close/>
              </a:path>
              <a:path w="452755" h="452120">
                <a:moveTo>
                  <a:pt x="426960" y="122125"/>
                </a:moveTo>
                <a:lnTo>
                  <a:pt x="25235" y="122125"/>
                </a:lnTo>
                <a:lnTo>
                  <a:pt x="17767" y="138013"/>
                </a:lnTo>
                <a:lnTo>
                  <a:pt x="11526" y="154547"/>
                </a:lnTo>
                <a:lnTo>
                  <a:pt x="440667" y="154547"/>
                </a:lnTo>
                <a:lnTo>
                  <a:pt x="434427" y="138013"/>
                </a:lnTo>
                <a:lnTo>
                  <a:pt x="426960" y="122125"/>
                </a:lnTo>
                <a:close/>
              </a:path>
              <a:path w="452755" h="452120">
                <a:moveTo>
                  <a:pt x="385979" y="66186"/>
                </a:moveTo>
                <a:lnTo>
                  <a:pt x="66221" y="66186"/>
                </a:lnTo>
                <a:lnTo>
                  <a:pt x="54424" y="78912"/>
                </a:lnTo>
                <a:lnTo>
                  <a:pt x="43622" y="92516"/>
                </a:lnTo>
                <a:lnTo>
                  <a:pt x="408576" y="92516"/>
                </a:lnTo>
                <a:lnTo>
                  <a:pt x="397775" y="78912"/>
                </a:lnTo>
                <a:lnTo>
                  <a:pt x="385979" y="66186"/>
                </a:lnTo>
                <a:close/>
              </a:path>
              <a:path w="452755" h="452120">
                <a:moveTo>
                  <a:pt x="226095" y="0"/>
                </a:moveTo>
                <a:lnTo>
                  <a:pt x="171761" y="6567"/>
                </a:lnTo>
                <a:lnTo>
                  <a:pt x="122190" y="25223"/>
                </a:lnTo>
                <a:lnTo>
                  <a:pt x="106997" y="33856"/>
                </a:lnTo>
                <a:lnTo>
                  <a:pt x="345205" y="33856"/>
                </a:lnTo>
                <a:lnTo>
                  <a:pt x="297570" y="11520"/>
                </a:lnTo>
                <a:lnTo>
                  <a:pt x="244642" y="749"/>
                </a:lnTo>
                <a:lnTo>
                  <a:pt x="226095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49" name="object 49"/>
          <p:cNvSpPr/>
          <p:nvPr/>
        </p:nvSpPr>
        <p:spPr>
          <a:xfrm>
            <a:off x="5814565" y="2059945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5" h="452120">
                <a:moveTo>
                  <a:pt x="452215" y="225995"/>
                </a:moveTo>
                <a:lnTo>
                  <a:pt x="445644" y="280298"/>
                </a:lnTo>
                <a:lnTo>
                  <a:pt x="426980" y="329844"/>
                </a:lnTo>
                <a:lnTo>
                  <a:pt x="397792" y="373063"/>
                </a:lnTo>
                <a:lnTo>
                  <a:pt x="359651" y="408381"/>
                </a:lnTo>
                <a:lnTo>
                  <a:pt x="314128" y="434228"/>
                </a:lnTo>
                <a:lnTo>
                  <a:pt x="262795" y="449033"/>
                </a:lnTo>
                <a:lnTo>
                  <a:pt x="226120" y="451991"/>
                </a:lnTo>
                <a:lnTo>
                  <a:pt x="207576" y="451242"/>
                </a:lnTo>
                <a:lnTo>
                  <a:pt x="154652" y="440468"/>
                </a:lnTo>
                <a:lnTo>
                  <a:pt x="107013" y="418127"/>
                </a:lnTo>
                <a:lnTo>
                  <a:pt x="66232" y="385791"/>
                </a:lnTo>
                <a:lnTo>
                  <a:pt x="33880" y="345031"/>
                </a:lnTo>
                <a:lnTo>
                  <a:pt x="11528" y="297420"/>
                </a:lnTo>
                <a:lnTo>
                  <a:pt x="749" y="244528"/>
                </a:lnTo>
                <a:lnTo>
                  <a:pt x="0" y="225995"/>
                </a:lnTo>
                <a:lnTo>
                  <a:pt x="749" y="207459"/>
                </a:lnTo>
                <a:lnTo>
                  <a:pt x="11528" y="154561"/>
                </a:lnTo>
                <a:lnTo>
                  <a:pt x="33880" y="106948"/>
                </a:lnTo>
                <a:lnTo>
                  <a:pt x="66232" y="66190"/>
                </a:lnTo>
                <a:lnTo>
                  <a:pt x="107013" y="33858"/>
                </a:lnTo>
                <a:lnTo>
                  <a:pt x="154652" y="11520"/>
                </a:lnTo>
                <a:lnTo>
                  <a:pt x="207576" y="749"/>
                </a:lnTo>
                <a:lnTo>
                  <a:pt x="226120" y="0"/>
                </a:lnTo>
                <a:lnTo>
                  <a:pt x="244664" y="749"/>
                </a:lnTo>
                <a:lnTo>
                  <a:pt x="297585" y="11520"/>
                </a:lnTo>
                <a:lnTo>
                  <a:pt x="345219" y="33858"/>
                </a:lnTo>
                <a:lnTo>
                  <a:pt x="385995" y="66190"/>
                </a:lnTo>
                <a:lnTo>
                  <a:pt x="418342" y="106948"/>
                </a:lnTo>
                <a:lnTo>
                  <a:pt x="440689" y="154561"/>
                </a:lnTo>
                <a:lnTo>
                  <a:pt x="451466" y="207459"/>
                </a:lnTo>
                <a:lnTo>
                  <a:pt x="452215" y="225995"/>
                </a:lnTo>
                <a:close/>
              </a:path>
            </a:pathLst>
          </a:custGeom>
          <a:ln w="38751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50" name="object 50"/>
          <p:cNvSpPr/>
          <p:nvPr/>
        </p:nvSpPr>
        <p:spPr>
          <a:xfrm>
            <a:off x="5902744" y="2126160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69" h="62229">
                <a:moveTo>
                  <a:pt x="22407" y="0"/>
                </a:moveTo>
                <a:lnTo>
                  <a:pt x="10796" y="6807"/>
                </a:lnTo>
                <a:lnTo>
                  <a:pt x="2891" y="18084"/>
                </a:lnTo>
                <a:lnTo>
                  <a:pt x="0" y="32772"/>
                </a:lnTo>
                <a:lnTo>
                  <a:pt x="3251" y="44607"/>
                </a:lnTo>
                <a:lnTo>
                  <a:pt x="11279" y="54085"/>
                </a:lnTo>
                <a:lnTo>
                  <a:pt x="23870" y="60188"/>
                </a:lnTo>
                <a:lnTo>
                  <a:pt x="40813" y="61898"/>
                </a:lnTo>
                <a:lnTo>
                  <a:pt x="53058" y="55464"/>
                </a:lnTo>
                <a:lnTo>
                  <a:pt x="61454" y="44606"/>
                </a:lnTo>
                <a:lnTo>
                  <a:pt x="64571" y="30751"/>
                </a:lnTo>
                <a:lnTo>
                  <a:pt x="64414" y="27562"/>
                </a:lnTo>
                <a:lnTo>
                  <a:pt x="60819" y="16159"/>
                </a:lnTo>
                <a:lnTo>
                  <a:pt x="52554" y="7111"/>
                </a:lnTo>
                <a:lnTo>
                  <a:pt x="39717" y="1398"/>
                </a:lnTo>
                <a:lnTo>
                  <a:pt x="22407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51" name="object 51"/>
          <p:cNvSpPr/>
          <p:nvPr/>
        </p:nvSpPr>
        <p:spPr>
          <a:xfrm>
            <a:off x="5876307" y="2171315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09" y="0"/>
                </a:moveTo>
                <a:lnTo>
                  <a:pt x="10800" y="6805"/>
                </a:lnTo>
                <a:lnTo>
                  <a:pt x="2892" y="18082"/>
                </a:lnTo>
                <a:lnTo>
                  <a:pt x="0" y="32773"/>
                </a:lnTo>
                <a:lnTo>
                  <a:pt x="3256" y="44614"/>
                </a:lnTo>
                <a:lnTo>
                  <a:pt x="11285" y="54092"/>
                </a:lnTo>
                <a:lnTo>
                  <a:pt x="23874" y="60193"/>
                </a:lnTo>
                <a:lnTo>
                  <a:pt x="40811" y="61899"/>
                </a:lnTo>
                <a:lnTo>
                  <a:pt x="53050" y="55460"/>
                </a:lnTo>
                <a:lnTo>
                  <a:pt x="61435" y="44597"/>
                </a:lnTo>
                <a:lnTo>
                  <a:pt x="64545" y="30731"/>
                </a:lnTo>
                <a:lnTo>
                  <a:pt x="64391" y="27584"/>
                </a:lnTo>
                <a:lnTo>
                  <a:pt x="60812" y="16179"/>
                </a:lnTo>
                <a:lnTo>
                  <a:pt x="52558" y="7124"/>
                </a:lnTo>
                <a:lnTo>
                  <a:pt x="39726" y="1403"/>
                </a:lnTo>
                <a:lnTo>
                  <a:pt x="22409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52" name="object 52"/>
          <p:cNvSpPr/>
          <p:nvPr/>
        </p:nvSpPr>
        <p:spPr>
          <a:xfrm>
            <a:off x="5929193" y="2171316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69" h="62229">
                <a:moveTo>
                  <a:pt x="22411" y="0"/>
                </a:moveTo>
                <a:lnTo>
                  <a:pt x="10798" y="6806"/>
                </a:lnTo>
                <a:lnTo>
                  <a:pt x="2891" y="18081"/>
                </a:lnTo>
                <a:lnTo>
                  <a:pt x="0" y="32765"/>
                </a:lnTo>
                <a:lnTo>
                  <a:pt x="3255" y="44608"/>
                </a:lnTo>
                <a:lnTo>
                  <a:pt x="11283" y="54088"/>
                </a:lnTo>
                <a:lnTo>
                  <a:pt x="23872" y="60190"/>
                </a:lnTo>
                <a:lnTo>
                  <a:pt x="40810" y="61900"/>
                </a:lnTo>
                <a:lnTo>
                  <a:pt x="53046" y="55463"/>
                </a:lnTo>
                <a:lnTo>
                  <a:pt x="61433" y="44598"/>
                </a:lnTo>
                <a:lnTo>
                  <a:pt x="64545" y="30727"/>
                </a:lnTo>
                <a:lnTo>
                  <a:pt x="64392" y="27579"/>
                </a:lnTo>
                <a:lnTo>
                  <a:pt x="60811" y="16175"/>
                </a:lnTo>
                <a:lnTo>
                  <a:pt x="52558" y="7121"/>
                </a:lnTo>
                <a:lnTo>
                  <a:pt x="39726" y="1401"/>
                </a:lnTo>
                <a:lnTo>
                  <a:pt x="22411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53" name="object 53"/>
          <p:cNvSpPr/>
          <p:nvPr/>
        </p:nvSpPr>
        <p:spPr>
          <a:xfrm>
            <a:off x="4046505" y="1956236"/>
            <a:ext cx="1768148" cy="2019857"/>
          </a:xfrm>
          <a:custGeom>
            <a:avLst/>
            <a:gdLst/>
            <a:ahLst/>
            <a:cxnLst/>
            <a:rect l="l" t="t" r="r" b="b"/>
            <a:pathLst>
              <a:path w="3887470" h="4441190">
                <a:moveTo>
                  <a:pt x="1594002" y="4440872"/>
                </a:moveTo>
                <a:lnTo>
                  <a:pt x="146993" y="4440872"/>
                </a:lnTo>
                <a:lnTo>
                  <a:pt x="123915" y="4440375"/>
                </a:lnTo>
                <a:lnTo>
                  <a:pt x="85132" y="4436332"/>
                </a:lnTo>
                <a:lnTo>
                  <a:pt x="43295" y="4422350"/>
                </a:lnTo>
                <a:lnTo>
                  <a:pt x="12137" y="4388083"/>
                </a:lnTo>
                <a:lnTo>
                  <a:pt x="2346" y="4349960"/>
                </a:lnTo>
                <a:lnTo>
                  <a:pt x="0" y="684444"/>
                </a:lnTo>
                <a:lnTo>
                  <a:pt x="813" y="659157"/>
                </a:lnTo>
                <a:lnTo>
                  <a:pt x="7140" y="613640"/>
                </a:lnTo>
                <a:lnTo>
                  <a:pt x="19329" y="574573"/>
                </a:lnTo>
                <a:lnTo>
                  <a:pt x="47545" y="527306"/>
                </a:lnTo>
                <a:lnTo>
                  <a:pt x="86227" y="492590"/>
                </a:lnTo>
                <a:lnTo>
                  <a:pt x="133739" y="469251"/>
                </a:lnTo>
                <a:lnTo>
                  <a:pt x="188447" y="456110"/>
                </a:lnTo>
                <a:lnTo>
                  <a:pt x="228110" y="452434"/>
                </a:lnTo>
                <a:lnTo>
                  <a:pt x="248717" y="451991"/>
                </a:lnTo>
                <a:lnTo>
                  <a:pt x="1782947" y="451991"/>
                </a:lnTo>
                <a:lnTo>
                  <a:pt x="1800961" y="451653"/>
                </a:lnTo>
                <a:lnTo>
                  <a:pt x="1847722" y="445592"/>
                </a:lnTo>
                <a:lnTo>
                  <a:pt x="1882904" y="429339"/>
                </a:lnTo>
                <a:lnTo>
                  <a:pt x="1910341" y="385992"/>
                </a:lnTo>
                <a:lnTo>
                  <a:pt x="1915387" y="77484"/>
                </a:lnTo>
                <a:lnTo>
                  <a:pt x="1916783" y="57172"/>
                </a:lnTo>
                <a:lnTo>
                  <a:pt x="1935649" y="17981"/>
                </a:lnTo>
                <a:lnTo>
                  <a:pt x="1971069" y="2670"/>
                </a:lnTo>
                <a:lnTo>
                  <a:pt x="2016019" y="3"/>
                </a:lnTo>
                <a:lnTo>
                  <a:pt x="3556217" y="0"/>
                </a:lnTo>
                <a:lnTo>
                  <a:pt x="3573792" y="377"/>
                </a:lnTo>
                <a:lnTo>
                  <a:pt x="3619046" y="7156"/>
                </a:lnTo>
                <a:lnTo>
                  <a:pt x="3660574" y="34540"/>
                </a:lnTo>
                <a:lnTo>
                  <a:pt x="3676316" y="73689"/>
                </a:lnTo>
                <a:lnTo>
                  <a:pt x="3678530" y="106355"/>
                </a:lnTo>
                <a:lnTo>
                  <a:pt x="3678664" y="121534"/>
                </a:lnTo>
                <a:lnTo>
                  <a:pt x="3679240" y="165978"/>
                </a:lnTo>
                <a:lnTo>
                  <a:pt x="3679983" y="208416"/>
                </a:lnTo>
                <a:lnTo>
                  <a:pt x="3680770" y="248376"/>
                </a:lnTo>
                <a:lnTo>
                  <a:pt x="3681022" y="261064"/>
                </a:lnTo>
                <a:lnTo>
                  <a:pt x="3681855" y="308190"/>
                </a:lnTo>
                <a:lnTo>
                  <a:pt x="3682197" y="348679"/>
                </a:lnTo>
                <a:lnTo>
                  <a:pt x="3682550" y="364692"/>
                </a:lnTo>
                <a:lnTo>
                  <a:pt x="3689864" y="406156"/>
                </a:lnTo>
                <a:lnTo>
                  <a:pt x="3723596" y="442436"/>
                </a:lnTo>
                <a:lnTo>
                  <a:pt x="3775679" y="451967"/>
                </a:lnTo>
                <a:lnTo>
                  <a:pt x="3887304" y="451991"/>
                </a:lnTo>
              </a:path>
            </a:pathLst>
          </a:custGeom>
          <a:ln w="29064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55" name="object 55"/>
          <p:cNvSpPr/>
          <p:nvPr/>
        </p:nvSpPr>
        <p:spPr>
          <a:xfrm>
            <a:off x="4873704" y="2161072"/>
            <a:ext cx="872810" cy="212267"/>
          </a:xfrm>
          <a:custGeom>
            <a:avLst/>
            <a:gdLst/>
            <a:ahLst/>
            <a:cxnLst/>
            <a:rect l="l" t="t" r="r" b="b"/>
            <a:pathLst>
              <a:path w="1918970" h="466725">
                <a:moveTo>
                  <a:pt x="0" y="0"/>
                </a:moveTo>
                <a:lnTo>
                  <a:pt x="52043" y="11433"/>
                </a:lnTo>
                <a:lnTo>
                  <a:pt x="82474" y="39979"/>
                </a:lnTo>
                <a:lnTo>
                  <a:pt x="96643" y="77002"/>
                </a:lnTo>
                <a:lnTo>
                  <a:pt x="99914" y="376115"/>
                </a:lnTo>
                <a:lnTo>
                  <a:pt x="101310" y="396426"/>
                </a:lnTo>
                <a:lnTo>
                  <a:pt x="120176" y="435617"/>
                </a:lnTo>
                <a:lnTo>
                  <a:pt x="155596" y="450929"/>
                </a:lnTo>
                <a:lnTo>
                  <a:pt x="200546" y="453595"/>
                </a:lnTo>
                <a:lnTo>
                  <a:pt x="348631" y="453599"/>
                </a:lnTo>
                <a:lnTo>
                  <a:pt x="516794" y="455441"/>
                </a:lnTo>
                <a:lnTo>
                  <a:pt x="668256" y="457099"/>
                </a:lnTo>
                <a:lnTo>
                  <a:pt x="804001" y="458582"/>
                </a:lnTo>
                <a:lnTo>
                  <a:pt x="925012" y="459901"/>
                </a:lnTo>
                <a:lnTo>
                  <a:pt x="1032274" y="461065"/>
                </a:lnTo>
                <a:lnTo>
                  <a:pt x="1126769" y="462083"/>
                </a:lnTo>
                <a:lnTo>
                  <a:pt x="1209481" y="462966"/>
                </a:lnTo>
                <a:lnTo>
                  <a:pt x="1281394" y="463724"/>
                </a:lnTo>
                <a:lnTo>
                  <a:pt x="1343491" y="464364"/>
                </a:lnTo>
                <a:lnTo>
                  <a:pt x="1396756" y="464899"/>
                </a:lnTo>
                <a:lnTo>
                  <a:pt x="1442173" y="465336"/>
                </a:lnTo>
                <a:lnTo>
                  <a:pt x="1480724" y="465687"/>
                </a:lnTo>
                <a:lnTo>
                  <a:pt x="1541164" y="466164"/>
                </a:lnTo>
                <a:lnTo>
                  <a:pt x="1585946" y="466410"/>
                </a:lnTo>
                <a:lnTo>
                  <a:pt x="1640972" y="466511"/>
                </a:lnTo>
                <a:lnTo>
                  <a:pt x="1660008" y="466513"/>
                </a:lnTo>
                <a:lnTo>
                  <a:pt x="1681460" y="466263"/>
                </a:lnTo>
                <a:lnTo>
                  <a:pt x="1720113" y="464098"/>
                </a:lnTo>
                <a:lnTo>
                  <a:pt x="1767817" y="455883"/>
                </a:lnTo>
                <a:lnTo>
                  <a:pt x="1803756" y="440412"/>
                </a:lnTo>
                <a:lnTo>
                  <a:pt x="1834472" y="405983"/>
                </a:lnTo>
                <a:lnTo>
                  <a:pt x="1845432" y="367925"/>
                </a:lnTo>
                <a:lnTo>
                  <a:pt x="1847344" y="124291"/>
                </a:lnTo>
                <a:lnTo>
                  <a:pt x="1847468" y="110545"/>
                </a:lnTo>
                <a:lnTo>
                  <a:pt x="1851575" y="67167"/>
                </a:lnTo>
                <a:lnTo>
                  <a:pt x="1867176" y="28803"/>
                </a:lnTo>
                <a:lnTo>
                  <a:pt x="1901849" y="6023"/>
                </a:lnTo>
                <a:lnTo>
                  <a:pt x="1918954" y="3720"/>
                </a:lnTo>
              </a:path>
            </a:pathLst>
          </a:custGeom>
          <a:ln w="29057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56" name="object 56"/>
          <p:cNvSpPr/>
          <p:nvPr/>
        </p:nvSpPr>
        <p:spPr>
          <a:xfrm>
            <a:off x="4599158" y="2079148"/>
            <a:ext cx="208816" cy="180788"/>
          </a:xfrm>
          <a:custGeom>
            <a:avLst/>
            <a:gdLst/>
            <a:ahLst/>
            <a:cxnLst/>
            <a:rect l="l" t="t" r="r" b="b"/>
            <a:pathLst>
              <a:path w="459104" h="397510">
                <a:moveTo>
                  <a:pt x="344307" y="0"/>
                </a:moveTo>
                <a:lnTo>
                  <a:pt x="114769" y="0"/>
                </a:lnTo>
                <a:lnTo>
                  <a:pt x="0" y="198678"/>
                </a:lnTo>
                <a:lnTo>
                  <a:pt x="114769" y="397382"/>
                </a:lnTo>
                <a:lnTo>
                  <a:pt x="344307" y="397382"/>
                </a:lnTo>
                <a:lnTo>
                  <a:pt x="459077" y="198678"/>
                </a:lnTo>
                <a:lnTo>
                  <a:pt x="344307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57" name="object 57"/>
          <p:cNvSpPr/>
          <p:nvPr/>
        </p:nvSpPr>
        <p:spPr>
          <a:xfrm>
            <a:off x="4599164" y="2079142"/>
            <a:ext cx="208816" cy="180788"/>
          </a:xfrm>
          <a:custGeom>
            <a:avLst/>
            <a:gdLst/>
            <a:ahLst/>
            <a:cxnLst/>
            <a:rect l="l" t="t" r="r" b="b"/>
            <a:pathLst>
              <a:path w="459104" h="397510">
                <a:moveTo>
                  <a:pt x="114744" y="397395"/>
                </a:moveTo>
                <a:lnTo>
                  <a:pt x="0" y="198685"/>
                </a:lnTo>
                <a:lnTo>
                  <a:pt x="114744" y="0"/>
                </a:lnTo>
                <a:lnTo>
                  <a:pt x="344283" y="0"/>
                </a:lnTo>
                <a:lnTo>
                  <a:pt x="459077" y="198685"/>
                </a:lnTo>
                <a:lnTo>
                  <a:pt x="344283" y="397395"/>
                </a:lnTo>
                <a:lnTo>
                  <a:pt x="114744" y="397395"/>
                </a:lnTo>
                <a:close/>
              </a:path>
            </a:pathLst>
          </a:custGeom>
          <a:ln w="38749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58" name="object 58"/>
          <p:cNvSpPr/>
          <p:nvPr/>
        </p:nvSpPr>
        <p:spPr>
          <a:xfrm>
            <a:off x="4688887" y="2112851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41" y="0"/>
                </a:moveTo>
                <a:lnTo>
                  <a:pt x="10814" y="6798"/>
                </a:lnTo>
                <a:lnTo>
                  <a:pt x="2897" y="18065"/>
                </a:lnTo>
                <a:lnTo>
                  <a:pt x="0" y="32734"/>
                </a:lnTo>
                <a:lnTo>
                  <a:pt x="3238" y="44572"/>
                </a:lnTo>
                <a:lnTo>
                  <a:pt x="11258" y="54060"/>
                </a:lnTo>
                <a:lnTo>
                  <a:pt x="23845" y="60174"/>
                </a:lnTo>
                <a:lnTo>
                  <a:pt x="40782" y="61892"/>
                </a:lnTo>
                <a:lnTo>
                  <a:pt x="53033" y="55465"/>
                </a:lnTo>
                <a:lnTo>
                  <a:pt x="61432" y="44611"/>
                </a:lnTo>
                <a:lnTo>
                  <a:pt x="64549" y="30761"/>
                </a:lnTo>
                <a:lnTo>
                  <a:pt x="64396" y="27618"/>
                </a:lnTo>
                <a:lnTo>
                  <a:pt x="60819" y="16198"/>
                </a:lnTo>
                <a:lnTo>
                  <a:pt x="52570" y="7134"/>
                </a:lnTo>
                <a:lnTo>
                  <a:pt x="39744" y="1407"/>
                </a:lnTo>
                <a:lnTo>
                  <a:pt x="22441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59" name="object 59"/>
          <p:cNvSpPr/>
          <p:nvPr/>
        </p:nvSpPr>
        <p:spPr>
          <a:xfrm>
            <a:off x="4688889" y="2198197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18" y="0"/>
                </a:moveTo>
                <a:lnTo>
                  <a:pt x="10802" y="6804"/>
                </a:lnTo>
                <a:lnTo>
                  <a:pt x="2893" y="18078"/>
                </a:lnTo>
                <a:lnTo>
                  <a:pt x="0" y="32760"/>
                </a:lnTo>
                <a:lnTo>
                  <a:pt x="3246" y="44600"/>
                </a:lnTo>
                <a:lnTo>
                  <a:pt x="11271" y="54084"/>
                </a:lnTo>
                <a:lnTo>
                  <a:pt x="23859" y="60192"/>
                </a:lnTo>
                <a:lnTo>
                  <a:pt x="40796" y="61906"/>
                </a:lnTo>
                <a:lnTo>
                  <a:pt x="53040" y="55474"/>
                </a:lnTo>
                <a:lnTo>
                  <a:pt x="61433" y="44615"/>
                </a:lnTo>
                <a:lnTo>
                  <a:pt x="64547" y="30754"/>
                </a:lnTo>
                <a:lnTo>
                  <a:pt x="64393" y="27592"/>
                </a:lnTo>
                <a:lnTo>
                  <a:pt x="60810" y="16179"/>
                </a:lnTo>
                <a:lnTo>
                  <a:pt x="52557" y="7122"/>
                </a:lnTo>
                <a:lnTo>
                  <a:pt x="39728" y="1402"/>
                </a:lnTo>
                <a:lnTo>
                  <a:pt x="22418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60" name="object 60"/>
          <p:cNvSpPr/>
          <p:nvPr/>
        </p:nvSpPr>
        <p:spPr>
          <a:xfrm>
            <a:off x="4653628" y="2158011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22" y="0"/>
                </a:moveTo>
                <a:lnTo>
                  <a:pt x="10804" y="6803"/>
                </a:lnTo>
                <a:lnTo>
                  <a:pt x="2893" y="18074"/>
                </a:lnTo>
                <a:lnTo>
                  <a:pt x="0" y="32752"/>
                </a:lnTo>
                <a:lnTo>
                  <a:pt x="3251" y="44587"/>
                </a:lnTo>
                <a:lnTo>
                  <a:pt x="11279" y="54065"/>
                </a:lnTo>
                <a:lnTo>
                  <a:pt x="23870" y="60168"/>
                </a:lnTo>
                <a:lnTo>
                  <a:pt x="40813" y="61878"/>
                </a:lnTo>
                <a:lnTo>
                  <a:pt x="53058" y="55444"/>
                </a:lnTo>
                <a:lnTo>
                  <a:pt x="61454" y="44586"/>
                </a:lnTo>
                <a:lnTo>
                  <a:pt x="64571" y="30731"/>
                </a:lnTo>
                <a:lnTo>
                  <a:pt x="64417" y="27574"/>
                </a:lnTo>
                <a:lnTo>
                  <a:pt x="60829" y="16173"/>
                </a:lnTo>
                <a:lnTo>
                  <a:pt x="52568" y="7121"/>
                </a:lnTo>
                <a:lnTo>
                  <a:pt x="39733" y="1402"/>
                </a:lnTo>
                <a:lnTo>
                  <a:pt x="22422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61" name="object 61"/>
          <p:cNvSpPr/>
          <p:nvPr/>
        </p:nvSpPr>
        <p:spPr>
          <a:xfrm>
            <a:off x="4724150" y="2158010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24" y="0"/>
                </a:moveTo>
                <a:lnTo>
                  <a:pt x="10800" y="6800"/>
                </a:lnTo>
                <a:lnTo>
                  <a:pt x="2892" y="18068"/>
                </a:lnTo>
                <a:lnTo>
                  <a:pt x="0" y="32740"/>
                </a:lnTo>
                <a:lnTo>
                  <a:pt x="3242" y="44580"/>
                </a:lnTo>
                <a:lnTo>
                  <a:pt x="11261" y="54064"/>
                </a:lnTo>
                <a:lnTo>
                  <a:pt x="23848" y="60172"/>
                </a:lnTo>
                <a:lnTo>
                  <a:pt x="40796" y="61886"/>
                </a:lnTo>
                <a:lnTo>
                  <a:pt x="53040" y="55454"/>
                </a:lnTo>
                <a:lnTo>
                  <a:pt x="61433" y="44595"/>
                </a:lnTo>
                <a:lnTo>
                  <a:pt x="64547" y="30734"/>
                </a:lnTo>
                <a:lnTo>
                  <a:pt x="64395" y="27598"/>
                </a:lnTo>
                <a:lnTo>
                  <a:pt x="60818" y="16189"/>
                </a:lnTo>
                <a:lnTo>
                  <a:pt x="52567" y="7130"/>
                </a:lnTo>
                <a:lnTo>
                  <a:pt x="39737" y="1406"/>
                </a:lnTo>
                <a:lnTo>
                  <a:pt x="22424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62" name="object 62"/>
          <p:cNvSpPr txBox="1"/>
          <p:nvPr/>
        </p:nvSpPr>
        <p:spPr>
          <a:xfrm>
            <a:off x="4087005" y="1861769"/>
            <a:ext cx="60478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dirty="0">
                <a:latin typeface="Arial" panose="020B0604020202020204"/>
                <a:cs typeface="Arial" panose="020B0604020202020204"/>
              </a:rPr>
              <a:t>实时流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148325" y="2568536"/>
            <a:ext cx="1085092" cy="95592"/>
          </a:xfrm>
          <a:custGeom>
            <a:avLst/>
            <a:gdLst/>
            <a:ahLst/>
            <a:cxnLst/>
            <a:rect l="l" t="t" r="r" b="b"/>
            <a:pathLst>
              <a:path w="2385694" h="210185">
                <a:moveTo>
                  <a:pt x="0" y="0"/>
                </a:moveTo>
                <a:lnTo>
                  <a:pt x="0" y="140672"/>
                </a:lnTo>
                <a:lnTo>
                  <a:pt x="621" y="157760"/>
                </a:lnTo>
                <a:lnTo>
                  <a:pt x="13721" y="193867"/>
                </a:lnTo>
                <a:lnTo>
                  <a:pt x="53567" y="209045"/>
                </a:lnTo>
                <a:lnTo>
                  <a:pt x="2385549" y="209865"/>
                </a:lnTo>
              </a:path>
            </a:pathLst>
          </a:custGeom>
          <a:ln w="29057">
            <a:solidFill>
              <a:srgbClr val="1C67D3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64" name="object 64"/>
          <p:cNvSpPr/>
          <p:nvPr/>
        </p:nvSpPr>
        <p:spPr>
          <a:xfrm>
            <a:off x="6217931" y="4367738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7038" y="0"/>
                </a:moveTo>
                <a:lnTo>
                  <a:pt x="12012" y="0"/>
                </a:lnTo>
                <a:lnTo>
                  <a:pt x="9499" y="658"/>
                </a:lnTo>
                <a:lnTo>
                  <a:pt x="2764" y="4546"/>
                </a:lnTo>
                <a:lnTo>
                  <a:pt x="0" y="9335"/>
                </a:lnTo>
                <a:lnTo>
                  <a:pt x="0" y="121566"/>
                </a:lnTo>
                <a:lnTo>
                  <a:pt x="2764" y="126356"/>
                </a:lnTo>
                <a:lnTo>
                  <a:pt x="9499" y="130254"/>
                </a:lnTo>
                <a:lnTo>
                  <a:pt x="12012" y="130902"/>
                </a:lnTo>
                <a:lnTo>
                  <a:pt x="17038" y="130902"/>
                </a:lnTo>
                <a:lnTo>
                  <a:pt x="19551" y="130254"/>
                </a:lnTo>
                <a:lnTo>
                  <a:pt x="114543" y="75430"/>
                </a:lnTo>
                <a:lnTo>
                  <a:pt x="117307" y="70638"/>
                </a:lnTo>
                <a:lnTo>
                  <a:pt x="117307" y="60254"/>
                </a:lnTo>
                <a:lnTo>
                  <a:pt x="114543" y="55462"/>
                </a:lnTo>
                <a:lnTo>
                  <a:pt x="19551" y="658"/>
                </a:lnTo>
                <a:lnTo>
                  <a:pt x="170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65" name="object 65"/>
          <p:cNvSpPr/>
          <p:nvPr/>
        </p:nvSpPr>
        <p:spPr>
          <a:xfrm>
            <a:off x="6211325" y="4361130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34076" y="0"/>
                </a:moveTo>
                <a:lnTo>
                  <a:pt x="24024" y="0"/>
                </a:lnTo>
                <a:lnTo>
                  <a:pt x="19023" y="1304"/>
                </a:lnTo>
                <a:lnTo>
                  <a:pt x="14525" y="3897"/>
                </a:lnTo>
                <a:lnTo>
                  <a:pt x="4888" y="12923"/>
                </a:lnTo>
                <a:lnTo>
                  <a:pt x="258" y="25190"/>
                </a:lnTo>
                <a:lnTo>
                  <a:pt x="0" y="130912"/>
                </a:lnTo>
                <a:lnTo>
                  <a:pt x="2999" y="143770"/>
                </a:lnTo>
                <a:lnTo>
                  <a:pt x="11308" y="153910"/>
                </a:lnTo>
                <a:lnTo>
                  <a:pt x="19023" y="158664"/>
                </a:lnTo>
                <a:lnTo>
                  <a:pt x="24024" y="159968"/>
                </a:lnTo>
                <a:lnTo>
                  <a:pt x="34076" y="159968"/>
                </a:lnTo>
                <a:lnTo>
                  <a:pt x="39102" y="158664"/>
                </a:lnTo>
                <a:lnTo>
                  <a:pt x="87157" y="130912"/>
                </a:lnTo>
                <a:lnTo>
                  <a:pt x="29050" y="130912"/>
                </a:lnTo>
                <a:lnTo>
                  <a:pt x="29050" y="29065"/>
                </a:lnTo>
                <a:lnTo>
                  <a:pt x="86459" y="29065"/>
                </a:lnTo>
                <a:lnTo>
                  <a:pt x="43575" y="3887"/>
                </a:lnTo>
                <a:lnTo>
                  <a:pt x="39102" y="1304"/>
                </a:lnTo>
                <a:lnTo>
                  <a:pt x="34076" y="0"/>
                </a:lnTo>
                <a:close/>
              </a:path>
              <a:path w="146684" h="160020">
                <a:moveTo>
                  <a:pt x="86459" y="29065"/>
                </a:moveTo>
                <a:lnTo>
                  <a:pt x="29050" y="29065"/>
                </a:lnTo>
                <a:lnTo>
                  <a:pt x="117307" y="79984"/>
                </a:lnTo>
                <a:lnTo>
                  <a:pt x="29050" y="130912"/>
                </a:lnTo>
                <a:lnTo>
                  <a:pt x="87157" y="130912"/>
                </a:lnTo>
                <a:lnTo>
                  <a:pt x="131832" y="105134"/>
                </a:lnTo>
                <a:lnTo>
                  <a:pt x="141480" y="96110"/>
                </a:lnTo>
                <a:lnTo>
                  <a:pt x="146123" y="83853"/>
                </a:lnTo>
                <a:lnTo>
                  <a:pt x="143921" y="69300"/>
                </a:lnTo>
                <a:lnTo>
                  <a:pt x="137267" y="58896"/>
                </a:lnTo>
                <a:lnTo>
                  <a:pt x="86459" y="29065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66" name="object 66"/>
          <p:cNvSpPr/>
          <p:nvPr/>
        </p:nvSpPr>
        <p:spPr>
          <a:xfrm>
            <a:off x="4857447" y="4189902"/>
            <a:ext cx="1358315" cy="207357"/>
          </a:xfrm>
          <a:custGeom>
            <a:avLst/>
            <a:gdLst/>
            <a:ahLst/>
            <a:cxnLst/>
            <a:rect l="l" t="t" r="r" b="b"/>
            <a:pathLst>
              <a:path w="2986405" h="455929">
                <a:moveTo>
                  <a:pt x="0" y="0"/>
                </a:moveTo>
                <a:lnTo>
                  <a:pt x="0" y="356384"/>
                </a:lnTo>
                <a:lnTo>
                  <a:pt x="766" y="373976"/>
                </a:lnTo>
                <a:lnTo>
                  <a:pt x="12497" y="416097"/>
                </a:lnTo>
                <a:lnTo>
                  <a:pt x="51217" y="448314"/>
                </a:lnTo>
                <a:lnTo>
                  <a:pt x="80987" y="454601"/>
                </a:lnTo>
                <a:lnTo>
                  <a:pt x="2986140" y="455375"/>
                </a:lnTo>
              </a:path>
            </a:pathLst>
          </a:custGeom>
          <a:ln w="29057">
            <a:solidFill>
              <a:srgbClr val="1C67D3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67" name="object 67"/>
          <p:cNvSpPr/>
          <p:nvPr/>
        </p:nvSpPr>
        <p:spPr>
          <a:xfrm>
            <a:off x="4731368" y="3176031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05270" y="0"/>
                </a:moveTo>
                <a:lnTo>
                  <a:pt x="100244" y="0"/>
                </a:lnTo>
                <a:lnTo>
                  <a:pt x="97756" y="653"/>
                </a:lnTo>
                <a:lnTo>
                  <a:pt x="2789" y="55487"/>
                </a:lnTo>
                <a:lnTo>
                  <a:pt x="0" y="60262"/>
                </a:lnTo>
                <a:lnTo>
                  <a:pt x="0" y="70665"/>
                </a:lnTo>
                <a:lnTo>
                  <a:pt x="2789" y="75465"/>
                </a:lnTo>
                <a:lnTo>
                  <a:pt x="97756" y="130249"/>
                </a:lnTo>
                <a:lnTo>
                  <a:pt x="100244" y="130902"/>
                </a:lnTo>
                <a:lnTo>
                  <a:pt x="105270" y="130902"/>
                </a:lnTo>
                <a:lnTo>
                  <a:pt x="107783" y="130249"/>
                </a:lnTo>
                <a:lnTo>
                  <a:pt x="114517" y="126354"/>
                </a:lnTo>
                <a:lnTo>
                  <a:pt x="117307" y="121554"/>
                </a:lnTo>
                <a:lnTo>
                  <a:pt x="117307" y="9348"/>
                </a:lnTo>
                <a:lnTo>
                  <a:pt x="114517" y="4548"/>
                </a:lnTo>
                <a:lnTo>
                  <a:pt x="107783" y="653"/>
                </a:lnTo>
                <a:lnTo>
                  <a:pt x="105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68" name="object 68"/>
          <p:cNvSpPr/>
          <p:nvPr/>
        </p:nvSpPr>
        <p:spPr>
          <a:xfrm>
            <a:off x="4724879" y="3169436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122050" y="0"/>
                </a:moveTo>
                <a:lnTo>
                  <a:pt x="112023" y="0"/>
                </a:lnTo>
                <a:lnTo>
                  <a:pt x="106997" y="1281"/>
                </a:lnTo>
                <a:lnTo>
                  <a:pt x="14267" y="54808"/>
                </a:lnTo>
                <a:lnTo>
                  <a:pt x="4628" y="63830"/>
                </a:lnTo>
                <a:lnTo>
                  <a:pt x="0" y="76098"/>
                </a:lnTo>
                <a:lnTo>
                  <a:pt x="2207" y="90656"/>
                </a:lnTo>
                <a:lnTo>
                  <a:pt x="8865" y="101055"/>
                </a:lnTo>
                <a:lnTo>
                  <a:pt x="102499" y="156032"/>
                </a:lnTo>
                <a:lnTo>
                  <a:pt x="106997" y="158621"/>
                </a:lnTo>
                <a:lnTo>
                  <a:pt x="112023" y="159928"/>
                </a:lnTo>
                <a:lnTo>
                  <a:pt x="122050" y="159928"/>
                </a:lnTo>
                <a:lnTo>
                  <a:pt x="145852" y="130877"/>
                </a:lnTo>
                <a:lnTo>
                  <a:pt x="117024" y="130877"/>
                </a:lnTo>
                <a:lnTo>
                  <a:pt x="28792" y="79964"/>
                </a:lnTo>
                <a:lnTo>
                  <a:pt x="117024" y="29050"/>
                </a:lnTo>
                <a:lnTo>
                  <a:pt x="146100" y="29050"/>
                </a:lnTo>
                <a:lnTo>
                  <a:pt x="143106" y="16184"/>
                </a:lnTo>
                <a:lnTo>
                  <a:pt x="134812" y="6041"/>
                </a:lnTo>
                <a:lnTo>
                  <a:pt x="127076" y="1281"/>
                </a:lnTo>
                <a:lnTo>
                  <a:pt x="122050" y="0"/>
                </a:lnTo>
                <a:close/>
              </a:path>
              <a:path w="146684" h="160020">
                <a:moveTo>
                  <a:pt x="146100" y="29050"/>
                </a:moveTo>
                <a:lnTo>
                  <a:pt x="117024" y="29050"/>
                </a:lnTo>
                <a:lnTo>
                  <a:pt x="117024" y="130877"/>
                </a:lnTo>
                <a:lnTo>
                  <a:pt x="145852" y="130877"/>
                </a:lnTo>
                <a:lnTo>
                  <a:pt x="146100" y="29050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69" name="object 69"/>
          <p:cNvSpPr/>
          <p:nvPr/>
        </p:nvSpPr>
        <p:spPr>
          <a:xfrm>
            <a:off x="4046505" y="2761761"/>
            <a:ext cx="299794" cy="0"/>
          </a:xfrm>
          <a:custGeom>
            <a:avLst/>
            <a:gdLst/>
            <a:ahLst/>
            <a:cxnLst/>
            <a:rect l="l" t="t" r="r" b="b"/>
            <a:pathLst>
              <a:path w="659129">
                <a:moveTo>
                  <a:pt x="0" y="0"/>
                </a:moveTo>
                <a:lnTo>
                  <a:pt x="658931" y="0"/>
                </a:lnTo>
              </a:path>
            </a:pathLst>
          </a:custGeom>
          <a:ln w="29057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0" name="object 70"/>
          <p:cNvSpPr/>
          <p:nvPr/>
        </p:nvSpPr>
        <p:spPr>
          <a:xfrm>
            <a:off x="4046505" y="3268340"/>
            <a:ext cx="314524" cy="0"/>
          </a:xfrm>
          <a:custGeom>
            <a:avLst/>
            <a:gdLst/>
            <a:ahLst/>
            <a:cxnLst/>
            <a:rect l="l" t="t" r="r" b="b"/>
            <a:pathLst>
              <a:path w="691515">
                <a:moveTo>
                  <a:pt x="0" y="0"/>
                </a:moveTo>
                <a:lnTo>
                  <a:pt x="691230" y="0"/>
                </a:lnTo>
              </a:path>
            </a:pathLst>
          </a:custGeom>
          <a:ln w="29057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1" name="object 71"/>
          <p:cNvSpPr/>
          <p:nvPr/>
        </p:nvSpPr>
        <p:spPr>
          <a:xfrm>
            <a:off x="4784736" y="3067185"/>
            <a:ext cx="1739555" cy="138623"/>
          </a:xfrm>
          <a:custGeom>
            <a:avLst/>
            <a:gdLst/>
            <a:ahLst/>
            <a:cxnLst/>
            <a:rect l="l" t="t" r="r" b="b"/>
            <a:pathLst>
              <a:path w="3824605" h="304800">
                <a:moveTo>
                  <a:pt x="0" y="304786"/>
                </a:moveTo>
                <a:lnTo>
                  <a:pt x="3751647" y="304786"/>
                </a:lnTo>
                <a:lnTo>
                  <a:pt x="3767089" y="303948"/>
                </a:lnTo>
                <a:lnTo>
                  <a:pt x="3809461" y="281065"/>
                </a:lnTo>
                <a:lnTo>
                  <a:pt x="3822838" y="238723"/>
                </a:lnTo>
                <a:lnTo>
                  <a:pt x="3824167" y="218923"/>
                </a:lnTo>
                <a:lnTo>
                  <a:pt x="3824289" y="0"/>
                </a:lnTo>
              </a:path>
            </a:pathLst>
          </a:custGeom>
          <a:ln w="29057">
            <a:solidFill>
              <a:srgbClr val="1C67D3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2" name="object 72"/>
          <p:cNvSpPr/>
          <p:nvPr/>
        </p:nvSpPr>
        <p:spPr>
          <a:xfrm>
            <a:off x="4731368" y="3297638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05270" y="0"/>
                </a:moveTo>
                <a:lnTo>
                  <a:pt x="100244" y="0"/>
                </a:lnTo>
                <a:lnTo>
                  <a:pt x="97756" y="653"/>
                </a:lnTo>
                <a:lnTo>
                  <a:pt x="2789" y="55487"/>
                </a:lnTo>
                <a:lnTo>
                  <a:pt x="0" y="60287"/>
                </a:lnTo>
                <a:lnTo>
                  <a:pt x="0" y="70665"/>
                </a:lnTo>
                <a:lnTo>
                  <a:pt x="2789" y="75440"/>
                </a:lnTo>
                <a:lnTo>
                  <a:pt x="95494" y="128992"/>
                </a:lnTo>
                <a:lnTo>
                  <a:pt x="97756" y="130274"/>
                </a:lnTo>
                <a:lnTo>
                  <a:pt x="100244" y="130927"/>
                </a:lnTo>
                <a:lnTo>
                  <a:pt x="105270" y="130927"/>
                </a:lnTo>
                <a:lnTo>
                  <a:pt x="107783" y="130274"/>
                </a:lnTo>
                <a:lnTo>
                  <a:pt x="114517" y="126379"/>
                </a:lnTo>
                <a:lnTo>
                  <a:pt x="117307" y="121579"/>
                </a:lnTo>
                <a:lnTo>
                  <a:pt x="117307" y="9348"/>
                </a:lnTo>
                <a:lnTo>
                  <a:pt x="114517" y="4548"/>
                </a:lnTo>
                <a:lnTo>
                  <a:pt x="107783" y="653"/>
                </a:lnTo>
                <a:lnTo>
                  <a:pt x="105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3" name="object 73"/>
          <p:cNvSpPr/>
          <p:nvPr/>
        </p:nvSpPr>
        <p:spPr>
          <a:xfrm>
            <a:off x="4724879" y="3291032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122050" y="0"/>
                </a:moveTo>
                <a:lnTo>
                  <a:pt x="112023" y="0"/>
                </a:lnTo>
                <a:lnTo>
                  <a:pt x="106997" y="1306"/>
                </a:lnTo>
                <a:lnTo>
                  <a:pt x="14267" y="54833"/>
                </a:lnTo>
                <a:lnTo>
                  <a:pt x="4628" y="63866"/>
                </a:lnTo>
                <a:lnTo>
                  <a:pt x="0" y="76124"/>
                </a:lnTo>
                <a:lnTo>
                  <a:pt x="2197" y="90674"/>
                </a:lnTo>
                <a:lnTo>
                  <a:pt x="8844" y="101081"/>
                </a:lnTo>
                <a:lnTo>
                  <a:pt x="102499" y="156083"/>
                </a:lnTo>
                <a:lnTo>
                  <a:pt x="106997" y="158671"/>
                </a:lnTo>
                <a:lnTo>
                  <a:pt x="112023" y="159978"/>
                </a:lnTo>
                <a:lnTo>
                  <a:pt x="122050" y="159978"/>
                </a:lnTo>
                <a:lnTo>
                  <a:pt x="145852" y="130927"/>
                </a:lnTo>
                <a:lnTo>
                  <a:pt x="117024" y="130927"/>
                </a:lnTo>
                <a:lnTo>
                  <a:pt x="28792" y="79989"/>
                </a:lnTo>
                <a:lnTo>
                  <a:pt x="117024" y="29075"/>
                </a:lnTo>
                <a:lnTo>
                  <a:pt x="146100" y="29075"/>
                </a:lnTo>
                <a:lnTo>
                  <a:pt x="143106" y="16220"/>
                </a:lnTo>
                <a:lnTo>
                  <a:pt x="134812" y="6068"/>
                </a:lnTo>
                <a:lnTo>
                  <a:pt x="127076" y="1306"/>
                </a:lnTo>
                <a:lnTo>
                  <a:pt x="122050" y="0"/>
                </a:lnTo>
                <a:close/>
              </a:path>
              <a:path w="146684" h="160020">
                <a:moveTo>
                  <a:pt x="146100" y="29075"/>
                </a:moveTo>
                <a:lnTo>
                  <a:pt x="117024" y="29075"/>
                </a:lnTo>
                <a:lnTo>
                  <a:pt x="117024" y="130927"/>
                </a:lnTo>
                <a:lnTo>
                  <a:pt x="145852" y="130927"/>
                </a:lnTo>
                <a:lnTo>
                  <a:pt x="146100" y="29075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4" name="object 74"/>
          <p:cNvSpPr/>
          <p:nvPr/>
        </p:nvSpPr>
        <p:spPr>
          <a:xfrm>
            <a:off x="7139052" y="3297638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7063" y="0"/>
                </a:moveTo>
                <a:lnTo>
                  <a:pt x="12037" y="0"/>
                </a:lnTo>
                <a:lnTo>
                  <a:pt x="9524" y="678"/>
                </a:lnTo>
                <a:lnTo>
                  <a:pt x="7287" y="1985"/>
                </a:lnTo>
                <a:lnTo>
                  <a:pt x="2764" y="4548"/>
                </a:lnTo>
                <a:lnTo>
                  <a:pt x="0" y="9373"/>
                </a:lnTo>
                <a:lnTo>
                  <a:pt x="0" y="121579"/>
                </a:lnTo>
                <a:lnTo>
                  <a:pt x="2764" y="126379"/>
                </a:lnTo>
                <a:lnTo>
                  <a:pt x="7287" y="128967"/>
                </a:lnTo>
                <a:lnTo>
                  <a:pt x="9524" y="130274"/>
                </a:lnTo>
                <a:lnTo>
                  <a:pt x="12037" y="130902"/>
                </a:lnTo>
                <a:lnTo>
                  <a:pt x="17063" y="130902"/>
                </a:lnTo>
                <a:lnTo>
                  <a:pt x="19551" y="130274"/>
                </a:lnTo>
                <a:lnTo>
                  <a:pt x="114543" y="75440"/>
                </a:lnTo>
                <a:lnTo>
                  <a:pt x="117307" y="70640"/>
                </a:lnTo>
                <a:lnTo>
                  <a:pt x="117307" y="60287"/>
                </a:lnTo>
                <a:lnTo>
                  <a:pt x="114543" y="55487"/>
                </a:lnTo>
                <a:lnTo>
                  <a:pt x="21812" y="1960"/>
                </a:lnTo>
                <a:lnTo>
                  <a:pt x="19551" y="678"/>
                </a:lnTo>
                <a:lnTo>
                  <a:pt x="17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5" name="object 75"/>
          <p:cNvSpPr/>
          <p:nvPr/>
        </p:nvSpPr>
        <p:spPr>
          <a:xfrm>
            <a:off x="7132445" y="3291044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34076" y="0"/>
                </a:moveTo>
                <a:lnTo>
                  <a:pt x="24049" y="0"/>
                </a:lnTo>
                <a:lnTo>
                  <a:pt x="19023" y="1281"/>
                </a:lnTo>
                <a:lnTo>
                  <a:pt x="14525" y="3870"/>
                </a:lnTo>
                <a:lnTo>
                  <a:pt x="4891" y="12904"/>
                </a:lnTo>
                <a:lnTo>
                  <a:pt x="260" y="25164"/>
                </a:lnTo>
                <a:lnTo>
                  <a:pt x="0" y="130902"/>
                </a:lnTo>
                <a:lnTo>
                  <a:pt x="2998" y="143756"/>
                </a:lnTo>
                <a:lnTo>
                  <a:pt x="11304" y="153898"/>
                </a:lnTo>
                <a:lnTo>
                  <a:pt x="19023" y="158646"/>
                </a:lnTo>
                <a:lnTo>
                  <a:pt x="24049" y="159953"/>
                </a:lnTo>
                <a:lnTo>
                  <a:pt x="34076" y="159953"/>
                </a:lnTo>
                <a:lnTo>
                  <a:pt x="39102" y="158646"/>
                </a:lnTo>
                <a:lnTo>
                  <a:pt x="87172" y="130902"/>
                </a:lnTo>
                <a:lnTo>
                  <a:pt x="29075" y="130902"/>
                </a:lnTo>
                <a:lnTo>
                  <a:pt x="29075" y="29050"/>
                </a:lnTo>
                <a:lnTo>
                  <a:pt x="86469" y="29050"/>
                </a:lnTo>
                <a:lnTo>
                  <a:pt x="43600" y="3870"/>
                </a:lnTo>
                <a:lnTo>
                  <a:pt x="39102" y="1281"/>
                </a:lnTo>
                <a:lnTo>
                  <a:pt x="34076" y="0"/>
                </a:lnTo>
                <a:close/>
              </a:path>
              <a:path w="146684" h="160020">
                <a:moveTo>
                  <a:pt x="86469" y="29050"/>
                </a:moveTo>
                <a:lnTo>
                  <a:pt x="29075" y="29050"/>
                </a:lnTo>
                <a:lnTo>
                  <a:pt x="117307" y="79964"/>
                </a:lnTo>
                <a:lnTo>
                  <a:pt x="29075" y="130902"/>
                </a:lnTo>
                <a:lnTo>
                  <a:pt x="87172" y="130902"/>
                </a:lnTo>
                <a:lnTo>
                  <a:pt x="131832" y="105119"/>
                </a:lnTo>
                <a:lnTo>
                  <a:pt x="141478" y="96102"/>
                </a:lnTo>
                <a:lnTo>
                  <a:pt x="146122" y="83841"/>
                </a:lnTo>
                <a:lnTo>
                  <a:pt x="143918" y="69283"/>
                </a:lnTo>
                <a:lnTo>
                  <a:pt x="137260" y="58884"/>
                </a:lnTo>
                <a:lnTo>
                  <a:pt x="86469" y="29050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6" name="object 76"/>
          <p:cNvSpPr/>
          <p:nvPr/>
        </p:nvSpPr>
        <p:spPr>
          <a:xfrm>
            <a:off x="4269814" y="2067833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4" h="452120">
                <a:moveTo>
                  <a:pt x="426955" y="122134"/>
                </a:moveTo>
                <a:lnTo>
                  <a:pt x="25235" y="122134"/>
                </a:lnTo>
                <a:lnTo>
                  <a:pt x="17767" y="138024"/>
                </a:lnTo>
                <a:lnTo>
                  <a:pt x="2959" y="189335"/>
                </a:lnTo>
                <a:lnTo>
                  <a:pt x="0" y="225995"/>
                </a:lnTo>
                <a:lnTo>
                  <a:pt x="749" y="244531"/>
                </a:lnTo>
                <a:lnTo>
                  <a:pt x="11526" y="297430"/>
                </a:lnTo>
                <a:lnTo>
                  <a:pt x="33873" y="345043"/>
                </a:lnTo>
                <a:lnTo>
                  <a:pt x="66221" y="385800"/>
                </a:lnTo>
                <a:lnTo>
                  <a:pt x="106997" y="418132"/>
                </a:lnTo>
                <a:lnTo>
                  <a:pt x="154631" y="440469"/>
                </a:lnTo>
                <a:lnTo>
                  <a:pt x="207552" y="451241"/>
                </a:lnTo>
                <a:lnTo>
                  <a:pt x="226095" y="451990"/>
                </a:lnTo>
                <a:lnTo>
                  <a:pt x="244639" y="451241"/>
                </a:lnTo>
                <a:lnTo>
                  <a:pt x="297560" y="440469"/>
                </a:lnTo>
                <a:lnTo>
                  <a:pt x="345194" y="418132"/>
                </a:lnTo>
                <a:lnTo>
                  <a:pt x="385970" y="385800"/>
                </a:lnTo>
                <a:lnTo>
                  <a:pt x="418317" y="345043"/>
                </a:lnTo>
                <a:lnTo>
                  <a:pt x="440665" y="297430"/>
                </a:lnTo>
                <a:lnTo>
                  <a:pt x="451441" y="244531"/>
                </a:lnTo>
                <a:lnTo>
                  <a:pt x="452191" y="225995"/>
                </a:lnTo>
                <a:lnTo>
                  <a:pt x="451441" y="207459"/>
                </a:lnTo>
                <a:lnTo>
                  <a:pt x="440665" y="154560"/>
                </a:lnTo>
                <a:lnTo>
                  <a:pt x="426955" y="122134"/>
                </a:lnTo>
                <a:close/>
              </a:path>
              <a:path w="452754" h="452120">
                <a:moveTo>
                  <a:pt x="226095" y="0"/>
                </a:moveTo>
                <a:lnTo>
                  <a:pt x="171761" y="6567"/>
                </a:lnTo>
                <a:lnTo>
                  <a:pt x="122190" y="25223"/>
                </a:lnTo>
                <a:lnTo>
                  <a:pt x="78954" y="54398"/>
                </a:lnTo>
                <a:lnTo>
                  <a:pt x="43622" y="92522"/>
                </a:lnTo>
                <a:lnTo>
                  <a:pt x="33873" y="106947"/>
                </a:lnTo>
                <a:lnTo>
                  <a:pt x="418317" y="106947"/>
                </a:lnTo>
                <a:lnTo>
                  <a:pt x="385970" y="66189"/>
                </a:lnTo>
                <a:lnTo>
                  <a:pt x="345194" y="33857"/>
                </a:lnTo>
                <a:lnTo>
                  <a:pt x="297560" y="11520"/>
                </a:lnTo>
                <a:lnTo>
                  <a:pt x="244639" y="749"/>
                </a:lnTo>
                <a:lnTo>
                  <a:pt x="226095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7" name="object 77"/>
          <p:cNvSpPr/>
          <p:nvPr/>
        </p:nvSpPr>
        <p:spPr>
          <a:xfrm>
            <a:off x="4269816" y="2067829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4" h="452120">
                <a:moveTo>
                  <a:pt x="452190" y="225995"/>
                </a:moveTo>
                <a:lnTo>
                  <a:pt x="445619" y="280306"/>
                </a:lnTo>
                <a:lnTo>
                  <a:pt x="426955" y="329856"/>
                </a:lnTo>
                <a:lnTo>
                  <a:pt x="397766" y="373073"/>
                </a:lnTo>
                <a:lnTo>
                  <a:pt x="359626" y="408388"/>
                </a:lnTo>
                <a:lnTo>
                  <a:pt x="314103" y="434232"/>
                </a:lnTo>
                <a:lnTo>
                  <a:pt x="262770" y="449033"/>
                </a:lnTo>
                <a:lnTo>
                  <a:pt x="226095" y="451991"/>
                </a:lnTo>
                <a:lnTo>
                  <a:pt x="207551" y="451242"/>
                </a:lnTo>
                <a:lnTo>
                  <a:pt x="154629" y="440470"/>
                </a:lnTo>
                <a:lnTo>
                  <a:pt x="106995" y="418133"/>
                </a:lnTo>
                <a:lnTo>
                  <a:pt x="66219" y="385800"/>
                </a:lnTo>
                <a:lnTo>
                  <a:pt x="33873" y="345042"/>
                </a:lnTo>
                <a:lnTo>
                  <a:pt x="11526" y="297429"/>
                </a:lnTo>
                <a:lnTo>
                  <a:pt x="749" y="244531"/>
                </a:lnTo>
                <a:lnTo>
                  <a:pt x="0" y="225995"/>
                </a:lnTo>
                <a:lnTo>
                  <a:pt x="749" y="207459"/>
                </a:lnTo>
                <a:lnTo>
                  <a:pt x="11526" y="154561"/>
                </a:lnTo>
                <a:lnTo>
                  <a:pt x="33873" y="106948"/>
                </a:lnTo>
                <a:lnTo>
                  <a:pt x="66219" y="66190"/>
                </a:lnTo>
                <a:lnTo>
                  <a:pt x="106995" y="33858"/>
                </a:lnTo>
                <a:lnTo>
                  <a:pt x="154629" y="11520"/>
                </a:lnTo>
                <a:lnTo>
                  <a:pt x="207551" y="749"/>
                </a:lnTo>
                <a:lnTo>
                  <a:pt x="226095" y="0"/>
                </a:lnTo>
                <a:lnTo>
                  <a:pt x="244639" y="749"/>
                </a:lnTo>
                <a:lnTo>
                  <a:pt x="297560" y="11520"/>
                </a:lnTo>
                <a:lnTo>
                  <a:pt x="345194" y="33858"/>
                </a:lnTo>
                <a:lnTo>
                  <a:pt x="385970" y="66190"/>
                </a:lnTo>
                <a:lnTo>
                  <a:pt x="418317" y="106948"/>
                </a:lnTo>
                <a:lnTo>
                  <a:pt x="440664" y="154561"/>
                </a:lnTo>
                <a:lnTo>
                  <a:pt x="451440" y="207459"/>
                </a:lnTo>
                <a:lnTo>
                  <a:pt x="452190" y="225995"/>
                </a:lnTo>
                <a:close/>
              </a:path>
            </a:pathLst>
          </a:custGeom>
          <a:ln w="38751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8" name="object 78"/>
          <p:cNvSpPr/>
          <p:nvPr/>
        </p:nvSpPr>
        <p:spPr>
          <a:xfrm>
            <a:off x="4357979" y="2134055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22" y="0"/>
                </a:moveTo>
                <a:lnTo>
                  <a:pt x="10804" y="6803"/>
                </a:lnTo>
                <a:lnTo>
                  <a:pt x="2893" y="18074"/>
                </a:lnTo>
                <a:lnTo>
                  <a:pt x="0" y="32752"/>
                </a:lnTo>
                <a:lnTo>
                  <a:pt x="3251" y="44587"/>
                </a:lnTo>
                <a:lnTo>
                  <a:pt x="11279" y="54065"/>
                </a:lnTo>
                <a:lnTo>
                  <a:pt x="23870" y="60168"/>
                </a:lnTo>
                <a:lnTo>
                  <a:pt x="40813" y="61878"/>
                </a:lnTo>
                <a:lnTo>
                  <a:pt x="53058" y="55444"/>
                </a:lnTo>
                <a:lnTo>
                  <a:pt x="61454" y="44586"/>
                </a:lnTo>
                <a:lnTo>
                  <a:pt x="64571" y="30731"/>
                </a:lnTo>
                <a:lnTo>
                  <a:pt x="64417" y="27574"/>
                </a:lnTo>
                <a:lnTo>
                  <a:pt x="60829" y="16173"/>
                </a:lnTo>
                <a:lnTo>
                  <a:pt x="52568" y="7121"/>
                </a:lnTo>
                <a:lnTo>
                  <a:pt x="39733" y="1402"/>
                </a:lnTo>
                <a:lnTo>
                  <a:pt x="22422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79" name="object 79"/>
          <p:cNvSpPr/>
          <p:nvPr/>
        </p:nvSpPr>
        <p:spPr>
          <a:xfrm>
            <a:off x="4331541" y="2179199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12" y="0"/>
                </a:moveTo>
                <a:lnTo>
                  <a:pt x="10797" y="6802"/>
                </a:lnTo>
                <a:lnTo>
                  <a:pt x="2891" y="18077"/>
                </a:lnTo>
                <a:lnTo>
                  <a:pt x="0" y="32762"/>
                </a:lnTo>
                <a:lnTo>
                  <a:pt x="3241" y="44603"/>
                </a:lnTo>
                <a:lnTo>
                  <a:pt x="11259" y="54088"/>
                </a:lnTo>
                <a:lnTo>
                  <a:pt x="23844" y="60195"/>
                </a:lnTo>
                <a:lnTo>
                  <a:pt x="40789" y="61907"/>
                </a:lnTo>
                <a:lnTo>
                  <a:pt x="53034" y="55473"/>
                </a:lnTo>
                <a:lnTo>
                  <a:pt x="61430" y="44615"/>
                </a:lnTo>
                <a:lnTo>
                  <a:pt x="64548" y="30759"/>
                </a:lnTo>
                <a:lnTo>
                  <a:pt x="64392" y="27596"/>
                </a:lnTo>
                <a:lnTo>
                  <a:pt x="60805" y="16183"/>
                </a:lnTo>
                <a:lnTo>
                  <a:pt x="52545" y="7126"/>
                </a:lnTo>
                <a:lnTo>
                  <a:pt x="39714" y="1404"/>
                </a:lnTo>
                <a:lnTo>
                  <a:pt x="22412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0" name="object 80"/>
          <p:cNvSpPr/>
          <p:nvPr/>
        </p:nvSpPr>
        <p:spPr>
          <a:xfrm>
            <a:off x="4384428" y="2179200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07" y="0"/>
                </a:moveTo>
                <a:lnTo>
                  <a:pt x="10794" y="6803"/>
                </a:lnTo>
                <a:lnTo>
                  <a:pt x="2890" y="18079"/>
                </a:lnTo>
                <a:lnTo>
                  <a:pt x="0" y="32767"/>
                </a:lnTo>
                <a:lnTo>
                  <a:pt x="3243" y="44606"/>
                </a:lnTo>
                <a:lnTo>
                  <a:pt x="11262" y="54088"/>
                </a:lnTo>
                <a:lnTo>
                  <a:pt x="23850" y="60194"/>
                </a:lnTo>
                <a:lnTo>
                  <a:pt x="40797" y="61906"/>
                </a:lnTo>
                <a:lnTo>
                  <a:pt x="53044" y="55471"/>
                </a:lnTo>
                <a:lnTo>
                  <a:pt x="61434" y="44614"/>
                </a:lnTo>
                <a:lnTo>
                  <a:pt x="64547" y="30758"/>
                </a:lnTo>
                <a:lnTo>
                  <a:pt x="64392" y="27591"/>
                </a:lnTo>
                <a:lnTo>
                  <a:pt x="60808" y="16180"/>
                </a:lnTo>
                <a:lnTo>
                  <a:pt x="52553" y="7124"/>
                </a:lnTo>
                <a:lnTo>
                  <a:pt x="39721" y="1403"/>
                </a:lnTo>
                <a:lnTo>
                  <a:pt x="22407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1" name="object 81"/>
          <p:cNvSpPr/>
          <p:nvPr/>
        </p:nvSpPr>
        <p:spPr>
          <a:xfrm>
            <a:off x="5043281" y="1865753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4" h="452120">
                <a:moveTo>
                  <a:pt x="359651" y="408381"/>
                </a:moveTo>
                <a:lnTo>
                  <a:pt x="92581" y="408381"/>
                </a:lnTo>
                <a:lnTo>
                  <a:pt x="107015" y="418126"/>
                </a:lnTo>
                <a:lnTo>
                  <a:pt x="154653" y="440467"/>
                </a:lnTo>
                <a:lnTo>
                  <a:pt x="207576" y="451241"/>
                </a:lnTo>
                <a:lnTo>
                  <a:pt x="226120" y="451990"/>
                </a:lnTo>
                <a:lnTo>
                  <a:pt x="244664" y="451241"/>
                </a:lnTo>
                <a:lnTo>
                  <a:pt x="297585" y="440467"/>
                </a:lnTo>
                <a:lnTo>
                  <a:pt x="345219" y="418126"/>
                </a:lnTo>
                <a:lnTo>
                  <a:pt x="359651" y="408381"/>
                </a:lnTo>
                <a:close/>
              </a:path>
              <a:path w="452754" h="452120">
                <a:moveTo>
                  <a:pt x="434449" y="313955"/>
                </a:moveTo>
                <a:lnTo>
                  <a:pt x="17771" y="313955"/>
                </a:lnTo>
                <a:lnTo>
                  <a:pt x="25241" y="329845"/>
                </a:lnTo>
                <a:lnTo>
                  <a:pt x="33880" y="345032"/>
                </a:lnTo>
                <a:lnTo>
                  <a:pt x="66233" y="385791"/>
                </a:lnTo>
                <a:lnTo>
                  <a:pt x="373262" y="397583"/>
                </a:lnTo>
                <a:lnTo>
                  <a:pt x="385995" y="385791"/>
                </a:lnTo>
                <a:lnTo>
                  <a:pt x="418342" y="345032"/>
                </a:lnTo>
                <a:lnTo>
                  <a:pt x="434449" y="313955"/>
                </a:lnTo>
                <a:close/>
              </a:path>
              <a:path w="452754" h="452120">
                <a:moveTo>
                  <a:pt x="445645" y="171683"/>
                </a:moveTo>
                <a:lnTo>
                  <a:pt x="6572" y="171683"/>
                </a:lnTo>
                <a:lnTo>
                  <a:pt x="2959" y="189335"/>
                </a:lnTo>
                <a:lnTo>
                  <a:pt x="749" y="207459"/>
                </a:lnTo>
                <a:lnTo>
                  <a:pt x="0" y="225995"/>
                </a:lnTo>
                <a:lnTo>
                  <a:pt x="749" y="244527"/>
                </a:lnTo>
                <a:lnTo>
                  <a:pt x="2959" y="262648"/>
                </a:lnTo>
                <a:lnTo>
                  <a:pt x="6572" y="280298"/>
                </a:lnTo>
                <a:lnTo>
                  <a:pt x="11528" y="297420"/>
                </a:lnTo>
                <a:lnTo>
                  <a:pt x="440690" y="297420"/>
                </a:lnTo>
                <a:lnTo>
                  <a:pt x="445645" y="280298"/>
                </a:lnTo>
                <a:lnTo>
                  <a:pt x="449257" y="262648"/>
                </a:lnTo>
                <a:lnTo>
                  <a:pt x="451467" y="244527"/>
                </a:lnTo>
                <a:lnTo>
                  <a:pt x="452216" y="225995"/>
                </a:lnTo>
                <a:lnTo>
                  <a:pt x="451467" y="207459"/>
                </a:lnTo>
                <a:lnTo>
                  <a:pt x="449257" y="189335"/>
                </a:lnTo>
                <a:lnTo>
                  <a:pt x="445645" y="171683"/>
                </a:lnTo>
                <a:close/>
              </a:path>
              <a:path w="452754" h="452120">
                <a:moveTo>
                  <a:pt x="408593" y="92522"/>
                </a:moveTo>
                <a:lnTo>
                  <a:pt x="43631" y="92522"/>
                </a:lnTo>
                <a:lnTo>
                  <a:pt x="17771" y="138024"/>
                </a:lnTo>
                <a:lnTo>
                  <a:pt x="11528" y="154560"/>
                </a:lnTo>
                <a:lnTo>
                  <a:pt x="440690" y="154560"/>
                </a:lnTo>
                <a:lnTo>
                  <a:pt x="434449" y="138024"/>
                </a:lnTo>
                <a:lnTo>
                  <a:pt x="426980" y="122134"/>
                </a:lnTo>
                <a:lnTo>
                  <a:pt x="418342" y="106947"/>
                </a:lnTo>
                <a:lnTo>
                  <a:pt x="408593" y="92522"/>
                </a:lnTo>
                <a:close/>
              </a:path>
              <a:path w="452754" h="452120">
                <a:moveTo>
                  <a:pt x="226120" y="0"/>
                </a:moveTo>
                <a:lnTo>
                  <a:pt x="171785" y="6567"/>
                </a:lnTo>
                <a:lnTo>
                  <a:pt x="122210" y="25223"/>
                </a:lnTo>
                <a:lnTo>
                  <a:pt x="78968" y="54398"/>
                </a:lnTo>
                <a:lnTo>
                  <a:pt x="54435" y="78916"/>
                </a:lnTo>
                <a:lnTo>
                  <a:pt x="397792" y="78916"/>
                </a:lnTo>
                <a:lnTo>
                  <a:pt x="359651" y="43601"/>
                </a:lnTo>
                <a:lnTo>
                  <a:pt x="314128" y="17758"/>
                </a:lnTo>
                <a:lnTo>
                  <a:pt x="262795" y="2957"/>
                </a:lnTo>
                <a:lnTo>
                  <a:pt x="226120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2" name="object 82"/>
          <p:cNvSpPr/>
          <p:nvPr/>
        </p:nvSpPr>
        <p:spPr>
          <a:xfrm>
            <a:off x="5043294" y="1865749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4" h="452120">
                <a:moveTo>
                  <a:pt x="452190" y="225995"/>
                </a:moveTo>
                <a:lnTo>
                  <a:pt x="445619" y="280306"/>
                </a:lnTo>
                <a:lnTo>
                  <a:pt x="426955" y="329856"/>
                </a:lnTo>
                <a:lnTo>
                  <a:pt x="397766" y="373073"/>
                </a:lnTo>
                <a:lnTo>
                  <a:pt x="359626" y="408388"/>
                </a:lnTo>
                <a:lnTo>
                  <a:pt x="314103" y="434232"/>
                </a:lnTo>
                <a:lnTo>
                  <a:pt x="262770" y="449033"/>
                </a:lnTo>
                <a:lnTo>
                  <a:pt x="226095" y="451991"/>
                </a:lnTo>
                <a:lnTo>
                  <a:pt x="207551" y="451242"/>
                </a:lnTo>
                <a:lnTo>
                  <a:pt x="154629" y="440470"/>
                </a:lnTo>
                <a:lnTo>
                  <a:pt x="106995" y="418133"/>
                </a:lnTo>
                <a:lnTo>
                  <a:pt x="66219" y="385800"/>
                </a:lnTo>
                <a:lnTo>
                  <a:pt x="33873" y="345042"/>
                </a:lnTo>
                <a:lnTo>
                  <a:pt x="11526" y="297429"/>
                </a:lnTo>
                <a:lnTo>
                  <a:pt x="749" y="244531"/>
                </a:lnTo>
                <a:lnTo>
                  <a:pt x="0" y="225995"/>
                </a:lnTo>
                <a:lnTo>
                  <a:pt x="749" y="207459"/>
                </a:lnTo>
                <a:lnTo>
                  <a:pt x="11526" y="154561"/>
                </a:lnTo>
                <a:lnTo>
                  <a:pt x="33873" y="106948"/>
                </a:lnTo>
                <a:lnTo>
                  <a:pt x="66219" y="66190"/>
                </a:lnTo>
                <a:lnTo>
                  <a:pt x="106995" y="33858"/>
                </a:lnTo>
                <a:lnTo>
                  <a:pt x="154629" y="11520"/>
                </a:lnTo>
                <a:lnTo>
                  <a:pt x="207551" y="749"/>
                </a:lnTo>
                <a:lnTo>
                  <a:pt x="226095" y="0"/>
                </a:lnTo>
                <a:lnTo>
                  <a:pt x="244639" y="749"/>
                </a:lnTo>
                <a:lnTo>
                  <a:pt x="297560" y="11520"/>
                </a:lnTo>
                <a:lnTo>
                  <a:pt x="345194" y="33858"/>
                </a:lnTo>
                <a:lnTo>
                  <a:pt x="385970" y="66190"/>
                </a:lnTo>
                <a:lnTo>
                  <a:pt x="418317" y="106948"/>
                </a:lnTo>
                <a:lnTo>
                  <a:pt x="440664" y="154561"/>
                </a:lnTo>
                <a:lnTo>
                  <a:pt x="451440" y="207459"/>
                </a:lnTo>
                <a:lnTo>
                  <a:pt x="452190" y="225995"/>
                </a:lnTo>
                <a:close/>
              </a:path>
            </a:pathLst>
          </a:custGeom>
          <a:ln w="38751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3" name="object 83"/>
          <p:cNvSpPr/>
          <p:nvPr/>
        </p:nvSpPr>
        <p:spPr>
          <a:xfrm>
            <a:off x="5131469" y="1931970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38" y="0"/>
                </a:moveTo>
                <a:lnTo>
                  <a:pt x="10810" y="6794"/>
                </a:lnTo>
                <a:lnTo>
                  <a:pt x="2895" y="18061"/>
                </a:lnTo>
                <a:lnTo>
                  <a:pt x="0" y="32729"/>
                </a:lnTo>
                <a:lnTo>
                  <a:pt x="3236" y="44577"/>
                </a:lnTo>
                <a:lnTo>
                  <a:pt x="11251" y="54067"/>
                </a:lnTo>
                <a:lnTo>
                  <a:pt x="23833" y="60179"/>
                </a:lnTo>
                <a:lnTo>
                  <a:pt x="40772" y="61895"/>
                </a:lnTo>
                <a:lnTo>
                  <a:pt x="53016" y="55463"/>
                </a:lnTo>
                <a:lnTo>
                  <a:pt x="61409" y="44603"/>
                </a:lnTo>
                <a:lnTo>
                  <a:pt x="64523" y="30743"/>
                </a:lnTo>
                <a:lnTo>
                  <a:pt x="64374" y="27638"/>
                </a:lnTo>
                <a:lnTo>
                  <a:pt x="60806" y="16218"/>
                </a:lnTo>
                <a:lnTo>
                  <a:pt x="52562" y="7147"/>
                </a:lnTo>
                <a:lnTo>
                  <a:pt x="39740" y="1413"/>
                </a:lnTo>
                <a:lnTo>
                  <a:pt x="22438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4" name="object 84"/>
          <p:cNvSpPr/>
          <p:nvPr/>
        </p:nvSpPr>
        <p:spPr>
          <a:xfrm>
            <a:off x="5105021" y="1977120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07" y="0"/>
                </a:moveTo>
                <a:lnTo>
                  <a:pt x="10794" y="6803"/>
                </a:lnTo>
                <a:lnTo>
                  <a:pt x="2890" y="18079"/>
                </a:lnTo>
                <a:lnTo>
                  <a:pt x="0" y="32767"/>
                </a:lnTo>
                <a:lnTo>
                  <a:pt x="3243" y="44606"/>
                </a:lnTo>
                <a:lnTo>
                  <a:pt x="11262" y="54088"/>
                </a:lnTo>
                <a:lnTo>
                  <a:pt x="23850" y="60194"/>
                </a:lnTo>
                <a:lnTo>
                  <a:pt x="40797" y="61906"/>
                </a:lnTo>
                <a:lnTo>
                  <a:pt x="53044" y="55471"/>
                </a:lnTo>
                <a:lnTo>
                  <a:pt x="61434" y="44614"/>
                </a:lnTo>
                <a:lnTo>
                  <a:pt x="64547" y="30758"/>
                </a:lnTo>
                <a:lnTo>
                  <a:pt x="64392" y="27591"/>
                </a:lnTo>
                <a:lnTo>
                  <a:pt x="60808" y="16180"/>
                </a:lnTo>
                <a:lnTo>
                  <a:pt x="52553" y="7124"/>
                </a:lnTo>
                <a:lnTo>
                  <a:pt x="39721" y="1403"/>
                </a:lnTo>
                <a:lnTo>
                  <a:pt x="22407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5" name="object 85"/>
          <p:cNvSpPr/>
          <p:nvPr/>
        </p:nvSpPr>
        <p:spPr>
          <a:xfrm>
            <a:off x="5157907" y="1977120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07" y="0"/>
                </a:moveTo>
                <a:lnTo>
                  <a:pt x="10794" y="6803"/>
                </a:lnTo>
                <a:lnTo>
                  <a:pt x="2890" y="18079"/>
                </a:lnTo>
                <a:lnTo>
                  <a:pt x="0" y="32767"/>
                </a:lnTo>
                <a:lnTo>
                  <a:pt x="3243" y="44606"/>
                </a:lnTo>
                <a:lnTo>
                  <a:pt x="11262" y="54088"/>
                </a:lnTo>
                <a:lnTo>
                  <a:pt x="23850" y="60194"/>
                </a:lnTo>
                <a:lnTo>
                  <a:pt x="40797" y="61906"/>
                </a:lnTo>
                <a:lnTo>
                  <a:pt x="53044" y="55471"/>
                </a:lnTo>
                <a:lnTo>
                  <a:pt x="61434" y="44614"/>
                </a:lnTo>
                <a:lnTo>
                  <a:pt x="64547" y="30758"/>
                </a:lnTo>
                <a:lnTo>
                  <a:pt x="64392" y="27591"/>
                </a:lnTo>
                <a:lnTo>
                  <a:pt x="60808" y="16180"/>
                </a:lnTo>
                <a:lnTo>
                  <a:pt x="52553" y="7124"/>
                </a:lnTo>
                <a:lnTo>
                  <a:pt x="39721" y="1403"/>
                </a:lnTo>
                <a:lnTo>
                  <a:pt x="22407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6" name="object 86"/>
          <p:cNvSpPr/>
          <p:nvPr/>
        </p:nvSpPr>
        <p:spPr>
          <a:xfrm>
            <a:off x="5043281" y="2269912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4" h="452120">
                <a:moveTo>
                  <a:pt x="345219" y="418132"/>
                </a:moveTo>
                <a:lnTo>
                  <a:pt x="107015" y="418132"/>
                </a:lnTo>
                <a:lnTo>
                  <a:pt x="122210" y="426766"/>
                </a:lnTo>
                <a:lnTo>
                  <a:pt x="171785" y="445422"/>
                </a:lnTo>
                <a:lnTo>
                  <a:pt x="226120" y="451990"/>
                </a:lnTo>
                <a:lnTo>
                  <a:pt x="244664" y="451241"/>
                </a:lnTo>
                <a:lnTo>
                  <a:pt x="297585" y="440469"/>
                </a:lnTo>
                <a:lnTo>
                  <a:pt x="345219" y="418132"/>
                </a:lnTo>
                <a:close/>
              </a:path>
              <a:path w="452754" h="452120">
                <a:moveTo>
                  <a:pt x="408593" y="359468"/>
                </a:moveTo>
                <a:lnTo>
                  <a:pt x="43631" y="359468"/>
                </a:lnTo>
                <a:lnTo>
                  <a:pt x="54435" y="373073"/>
                </a:lnTo>
                <a:lnTo>
                  <a:pt x="66233" y="385800"/>
                </a:lnTo>
                <a:lnTo>
                  <a:pt x="78968" y="397591"/>
                </a:lnTo>
                <a:lnTo>
                  <a:pt x="373262" y="397591"/>
                </a:lnTo>
                <a:lnTo>
                  <a:pt x="385995" y="385800"/>
                </a:lnTo>
                <a:lnTo>
                  <a:pt x="397792" y="373073"/>
                </a:lnTo>
                <a:lnTo>
                  <a:pt x="408593" y="359468"/>
                </a:lnTo>
                <a:close/>
              </a:path>
              <a:path w="452754" h="452120">
                <a:moveTo>
                  <a:pt x="373262" y="54406"/>
                </a:moveTo>
                <a:lnTo>
                  <a:pt x="78968" y="54406"/>
                </a:lnTo>
                <a:lnTo>
                  <a:pt x="43631" y="92532"/>
                </a:lnTo>
                <a:lnTo>
                  <a:pt x="17771" y="138035"/>
                </a:lnTo>
                <a:lnTo>
                  <a:pt x="2959" y="189341"/>
                </a:lnTo>
                <a:lnTo>
                  <a:pt x="0" y="225995"/>
                </a:lnTo>
                <a:lnTo>
                  <a:pt x="749" y="244531"/>
                </a:lnTo>
                <a:lnTo>
                  <a:pt x="11528" y="297430"/>
                </a:lnTo>
                <a:lnTo>
                  <a:pt x="33880" y="345043"/>
                </a:lnTo>
                <a:lnTo>
                  <a:pt x="418342" y="345043"/>
                </a:lnTo>
                <a:lnTo>
                  <a:pt x="426980" y="329856"/>
                </a:lnTo>
                <a:lnTo>
                  <a:pt x="445645" y="280306"/>
                </a:lnTo>
                <a:lnTo>
                  <a:pt x="452216" y="225995"/>
                </a:lnTo>
                <a:lnTo>
                  <a:pt x="451467" y="207462"/>
                </a:lnTo>
                <a:lnTo>
                  <a:pt x="440690" y="154569"/>
                </a:lnTo>
                <a:lnTo>
                  <a:pt x="418342" y="106958"/>
                </a:lnTo>
                <a:lnTo>
                  <a:pt x="385995" y="66199"/>
                </a:lnTo>
                <a:lnTo>
                  <a:pt x="373262" y="54406"/>
                </a:lnTo>
                <a:close/>
              </a:path>
              <a:path w="452754" h="452120">
                <a:moveTo>
                  <a:pt x="226120" y="0"/>
                </a:moveTo>
                <a:lnTo>
                  <a:pt x="171785" y="6569"/>
                </a:lnTo>
                <a:lnTo>
                  <a:pt x="122210" y="25228"/>
                </a:lnTo>
                <a:lnTo>
                  <a:pt x="107015" y="33863"/>
                </a:lnTo>
                <a:lnTo>
                  <a:pt x="345219" y="33863"/>
                </a:lnTo>
                <a:lnTo>
                  <a:pt x="297585" y="11523"/>
                </a:lnTo>
                <a:lnTo>
                  <a:pt x="244664" y="749"/>
                </a:lnTo>
                <a:lnTo>
                  <a:pt x="226120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7" name="object 87"/>
          <p:cNvSpPr/>
          <p:nvPr/>
        </p:nvSpPr>
        <p:spPr>
          <a:xfrm>
            <a:off x="5043294" y="2269911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4" h="452120">
                <a:moveTo>
                  <a:pt x="452190" y="225995"/>
                </a:moveTo>
                <a:lnTo>
                  <a:pt x="445619" y="280306"/>
                </a:lnTo>
                <a:lnTo>
                  <a:pt x="426955" y="329856"/>
                </a:lnTo>
                <a:lnTo>
                  <a:pt x="397766" y="373073"/>
                </a:lnTo>
                <a:lnTo>
                  <a:pt x="359626" y="408388"/>
                </a:lnTo>
                <a:lnTo>
                  <a:pt x="314103" y="434232"/>
                </a:lnTo>
                <a:lnTo>
                  <a:pt x="262770" y="449033"/>
                </a:lnTo>
                <a:lnTo>
                  <a:pt x="226095" y="451991"/>
                </a:lnTo>
                <a:lnTo>
                  <a:pt x="207551" y="451242"/>
                </a:lnTo>
                <a:lnTo>
                  <a:pt x="154629" y="440470"/>
                </a:lnTo>
                <a:lnTo>
                  <a:pt x="106995" y="418133"/>
                </a:lnTo>
                <a:lnTo>
                  <a:pt x="66219" y="385800"/>
                </a:lnTo>
                <a:lnTo>
                  <a:pt x="33873" y="345042"/>
                </a:lnTo>
                <a:lnTo>
                  <a:pt x="11526" y="297429"/>
                </a:lnTo>
                <a:lnTo>
                  <a:pt x="749" y="244531"/>
                </a:lnTo>
                <a:lnTo>
                  <a:pt x="0" y="225995"/>
                </a:lnTo>
                <a:lnTo>
                  <a:pt x="749" y="207463"/>
                </a:lnTo>
                <a:lnTo>
                  <a:pt x="11526" y="154571"/>
                </a:lnTo>
                <a:lnTo>
                  <a:pt x="33873" y="106959"/>
                </a:lnTo>
                <a:lnTo>
                  <a:pt x="66219" y="66200"/>
                </a:lnTo>
                <a:lnTo>
                  <a:pt x="106995" y="33864"/>
                </a:lnTo>
                <a:lnTo>
                  <a:pt x="154629" y="11523"/>
                </a:lnTo>
                <a:lnTo>
                  <a:pt x="207551" y="749"/>
                </a:lnTo>
                <a:lnTo>
                  <a:pt x="226095" y="0"/>
                </a:lnTo>
                <a:lnTo>
                  <a:pt x="244639" y="749"/>
                </a:lnTo>
                <a:lnTo>
                  <a:pt x="297560" y="11523"/>
                </a:lnTo>
                <a:lnTo>
                  <a:pt x="345194" y="33864"/>
                </a:lnTo>
                <a:lnTo>
                  <a:pt x="385970" y="66200"/>
                </a:lnTo>
                <a:lnTo>
                  <a:pt x="418317" y="106959"/>
                </a:lnTo>
                <a:lnTo>
                  <a:pt x="440664" y="154571"/>
                </a:lnTo>
                <a:lnTo>
                  <a:pt x="451440" y="207463"/>
                </a:lnTo>
                <a:lnTo>
                  <a:pt x="452190" y="225995"/>
                </a:lnTo>
                <a:close/>
              </a:path>
            </a:pathLst>
          </a:custGeom>
          <a:ln w="38751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8" name="object 88"/>
          <p:cNvSpPr/>
          <p:nvPr/>
        </p:nvSpPr>
        <p:spPr>
          <a:xfrm>
            <a:off x="5131469" y="2336132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23" y="0"/>
                </a:moveTo>
                <a:lnTo>
                  <a:pt x="10803" y="6799"/>
                </a:lnTo>
                <a:lnTo>
                  <a:pt x="2893" y="18070"/>
                </a:lnTo>
                <a:lnTo>
                  <a:pt x="0" y="32750"/>
                </a:lnTo>
                <a:lnTo>
                  <a:pt x="3236" y="44597"/>
                </a:lnTo>
                <a:lnTo>
                  <a:pt x="11251" y="54087"/>
                </a:lnTo>
                <a:lnTo>
                  <a:pt x="23833" y="60199"/>
                </a:lnTo>
                <a:lnTo>
                  <a:pt x="40772" y="61915"/>
                </a:lnTo>
                <a:lnTo>
                  <a:pt x="53016" y="55483"/>
                </a:lnTo>
                <a:lnTo>
                  <a:pt x="61409" y="44623"/>
                </a:lnTo>
                <a:lnTo>
                  <a:pt x="64523" y="30763"/>
                </a:lnTo>
                <a:lnTo>
                  <a:pt x="64371" y="27626"/>
                </a:lnTo>
                <a:lnTo>
                  <a:pt x="60796" y="16204"/>
                </a:lnTo>
                <a:lnTo>
                  <a:pt x="52548" y="7137"/>
                </a:lnTo>
                <a:lnTo>
                  <a:pt x="39724" y="1408"/>
                </a:lnTo>
                <a:lnTo>
                  <a:pt x="22423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89" name="object 89"/>
          <p:cNvSpPr/>
          <p:nvPr/>
        </p:nvSpPr>
        <p:spPr>
          <a:xfrm>
            <a:off x="5105021" y="2381288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22" y="0"/>
                </a:moveTo>
                <a:lnTo>
                  <a:pt x="10802" y="6798"/>
                </a:lnTo>
                <a:lnTo>
                  <a:pt x="2893" y="18069"/>
                </a:lnTo>
                <a:lnTo>
                  <a:pt x="0" y="32747"/>
                </a:lnTo>
                <a:lnTo>
                  <a:pt x="3243" y="44586"/>
                </a:lnTo>
                <a:lnTo>
                  <a:pt x="11262" y="54068"/>
                </a:lnTo>
                <a:lnTo>
                  <a:pt x="23850" y="60174"/>
                </a:lnTo>
                <a:lnTo>
                  <a:pt x="40797" y="61886"/>
                </a:lnTo>
                <a:lnTo>
                  <a:pt x="53044" y="55451"/>
                </a:lnTo>
                <a:lnTo>
                  <a:pt x="61434" y="44594"/>
                </a:lnTo>
                <a:lnTo>
                  <a:pt x="64547" y="30738"/>
                </a:lnTo>
                <a:lnTo>
                  <a:pt x="64395" y="27603"/>
                </a:lnTo>
                <a:lnTo>
                  <a:pt x="60818" y="16194"/>
                </a:lnTo>
                <a:lnTo>
                  <a:pt x="52567" y="7134"/>
                </a:lnTo>
                <a:lnTo>
                  <a:pt x="39736" y="1408"/>
                </a:lnTo>
                <a:lnTo>
                  <a:pt x="22422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90" name="object 90"/>
          <p:cNvSpPr/>
          <p:nvPr/>
        </p:nvSpPr>
        <p:spPr>
          <a:xfrm>
            <a:off x="5157907" y="2381288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22" y="0"/>
                </a:moveTo>
                <a:lnTo>
                  <a:pt x="10802" y="6798"/>
                </a:lnTo>
                <a:lnTo>
                  <a:pt x="2893" y="18069"/>
                </a:lnTo>
                <a:lnTo>
                  <a:pt x="0" y="32747"/>
                </a:lnTo>
                <a:lnTo>
                  <a:pt x="3243" y="44586"/>
                </a:lnTo>
                <a:lnTo>
                  <a:pt x="11262" y="54068"/>
                </a:lnTo>
                <a:lnTo>
                  <a:pt x="23850" y="60174"/>
                </a:lnTo>
                <a:lnTo>
                  <a:pt x="40797" y="61886"/>
                </a:lnTo>
                <a:lnTo>
                  <a:pt x="53044" y="55451"/>
                </a:lnTo>
                <a:lnTo>
                  <a:pt x="61434" y="44594"/>
                </a:lnTo>
                <a:lnTo>
                  <a:pt x="64547" y="30738"/>
                </a:lnTo>
                <a:lnTo>
                  <a:pt x="64395" y="27603"/>
                </a:lnTo>
                <a:lnTo>
                  <a:pt x="60818" y="16194"/>
                </a:lnTo>
                <a:lnTo>
                  <a:pt x="52567" y="7134"/>
                </a:lnTo>
                <a:lnTo>
                  <a:pt x="39736" y="1408"/>
                </a:lnTo>
                <a:lnTo>
                  <a:pt x="22422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91" name="object 91"/>
          <p:cNvSpPr/>
          <p:nvPr/>
        </p:nvSpPr>
        <p:spPr>
          <a:xfrm>
            <a:off x="5409099" y="1865753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4" h="452120">
                <a:moveTo>
                  <a:pt x="359625" y="408381"/>
                </a:moveTo>
                <a:lnTo>
                  <a:pt x="92565" y="408381"/>
                </a:lnTo>
                <a:lnTo>
                  <a:pt x="106997" y="418126"/>
                </a:lnTo>
                <a:lnTo>
                  <a:pt x="154631" y="440467"/>
                </a:lnTo>
                <a:lnTo>
                  <a:pt x="207552" y="451241"/>
                </a:lnTo>
                <a:lnTo>
                  <a:pt x="226095" y="451990"/>
                </a:lnTo>
                <a:lnTo>
                  <a:pt x="244639" y="451241"/>
                </a:lnTo>
                <a:lnTo>
                  <a:pt x="297560" y="440467"/>
                </a:lnTo>
                <a:lnTo>
                  <a:pt x="345194" y="418126"/>
                </a:lnTo>
                <a:lnTo>
                  <a:pt x="359625" y="408381"/>
                </a:lnTo>
                <a:close/>
              </a:path>
              <a:path w="452754" h="452120">
                <a:moveTo>
                  <a:pt x="434424" y="313955"/>
                </a:moveTo>
                <a:lnTo>
                  <a:pt x="17767" y="313955"/>
                </a:lnTo>
                <a:lnTo>
                  <a:pt x="25235" y="329845"/>
                </a:lnTo>
                <a:lnTo>
                  <a:pt x="33873" y="345032"/>
                </a:lnTo>
                <a:lnTo>
                  <a:pt x="66221" y="385791"/>
                </a:lnTo>
                <a:lnTo>
                  <a:pt x="373237" y="397583"/>
                </a:lnTo>
                <a:lnTo>
                  <a:pt x="385970" y="385791"/>
                </a:lnTo>
                <a:lnTo>
                  <a:pt x="418317" y="345032"/>
                </a:lnTo>
                <a:lnTo>
                  <a:pt x="434424" y="313955"/>
                </a:lnTo>
                <a:close/>
              </a:path>
              <a:path w="452754" h="452120">
                <a:moveTo>
                  <a:pt x="445620" y="171683"/>
                </a:moveTo>
                <a:lnTo>
                  <a:pt x="6570" y="171683"/>
                </a:lnTo>
                <a:lnTo>
                  <a:pt x="2959" y="189335"/>
                </a:lnTo>
                <a:lnTo>
                  <a:pt x="749" y="207459"/>
                </a:lnTo>
                <a:lnTo>
                  <a:pt x="0" y="225995"/>
                </a:lnTo>
                <a:lnTo>
                  <a:pt x="749" y="244527"/>
                </a:lnTo>
                <a:lnTo>
                  <a:pt x="2959" y="262648"/>
                </a:lnTo>
                <a:lnTo>
                  <a:pt x="6570" y="280298"/>
                </a:lnTo>
                <a:lnTo>
                  <a:pt x="11526" y="297420"/>
                </a:lnTo>
                <a:lnTo>
                  <a:pt x="440665" y="297420"/>
                </a:lnTo>
                <a:lnTo>
                  <a:pt x="445620" y="280298"/>
                </a:lnTo>
                <a:lnTo>
                  <a:pt x="449232" y="262648"/>
                </a:lnTo>
                <a:lnTo>
                  <a:pt x="451441" y="244527"/>
                </a:lnTo>
                <a:lnTo>
                  <a:pt x="452191" y="225995"/>
                </a:lnTo>
                <a:lnTo>
                  <a:pt x="451441" y="207459"/>
                </a:lnTo>
                <a:lnTo>
                  <a:pt x="449232" y="189335"/>
                </a:lnTo>
                <a:lnTo>
                  <a:pt x="445620" y="171683"/>
                </a:lnTo>
                <a:close/>
              </a:path>
              <a:path w="452754" h="452120">
                <a:moveTo>
                  <a:pt x="408568" y="92522"/>
                </a:moveTo>
                <a:lnTo>
                  <a:pt x="43622" y="92522"/>
                </a:lnTo>
                <a:lnTo>
                  <a:pt x="17767" y="138024"/>
                </a:lnTo>
                <a:lnTo>
                  <a:pt x="11526" y="154560"/>
                </a:lnTo>
                <a:lnTo>
                  <a:pt x="440665" y="154560"/>
                </a:lnTo>
                <a:lnTo>
                  <a:pt x="434424" y="138024"/>
                </a:lnTo>
                <a:lnTo>
                  <a:pt x="426955" y="122134"/>
                </a:lnTo>
                <a:lnTo>
                  <a:pt x="418317" y="106947"/>
                </a:lnTo>
                <a:lnTo>
                  <a:pt x="408568" y="92522"/>
                </a:lnTo>
                <a:close/>
              </a:path>
              <a:path w="452754" h="452120">
                <a:moveTo>
                  <a:pt x="226095" y="0"/>
                </a:moveTo>
                <a:lnTo>
                  <a:pt x="171761" y="6567"/>
                </a:lnTo>
                <a:lnTo>
                  <a:pt x="122190" y="25223"/>
                </a:lnTo>
                <a:lnTo>
                  <a:pt x="78954" y="54398"/>
                </a:lnTo>
                <a:lnTo>
                  <a:pt x="54424" y="78916"/>
                </a:lnTo>
                <a:lnTo>
                  <a:pt x="397766" y="78916"/>
                </a:lnTo>
                <a:lnTo>
                  <a:pt x="359625" y="43601"/>
                </a:lnTo>
                <a:lnTo>
                  <a:pt x="314103" y="17758"/>
                </a:lnTo>
                <a:lnTo>
                  <a:pt x="262770" y="2957"/>
                </a:lnTo>
                <a:lnTo>
                  <a:pt x="226095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92" name="object 92"/>
          <p:cNvSpPr/>
          <p:nvPr/>
        </p:nvSpPr>
        <p:spPr>
          <a:xfrm>
            <a:off x="5409088" y="1865749"/>
            <a:ext cx="205928" cy="205625"/>
          </a:xfrm>
          <a:custGeom>
            <a:avLst/>
            <a:gdLst/>
            <a:ahLst/>
            <a:cxnLst/>
            <a:rect l="l" t="t" r="r" b="b"/>
            <a:pathLst>
              <a:path w="452754" h="452120">
                <a:moveTo>
                  <a:pt x="452215" y="225995"/>
                </a:moveTo>
                <a:lnTo>
                  <a:pt x="445644" y="280306"/>
                </a:lnTo>
                <a:lnTo>
                  <a:pt x="426980" y="329856"/>
                </a:lnTo>
                <a:lnTo>
                  <a:pt x="397792" y="373073"/>
                </a:lnTo>
                <a:lnTo>
                  <a:pt x="359651" y="408388"/>
                </a:lnTo>
                <a:lnTo>
                  <a:pt x="314128" y="434232"/>
                </a:lnTo>
                <a:lnTo>
                  <a:pt x="262795" y="449033"/>
                </a:lnTo>
                <a:lnTo>
                  <a:pt x="226120" y="451991"/>
                </a:lnTo>
                <a:lnTo>
                  <a:pt x="207576" y="451242"/>
                </a:lnTo>
                <a:lnTo>
                  <a:pt x="154652" y="440470"/>
                </a:lnTo>
                <a:lnTo>
                  <a:pt x="107013" y="418133"/>
                </a:lnTo>
                <a:lnTo>
                  <a:pt x="66232" y="385800"/>
                </a:lnTo>
                <a:lnTo>
                  <a:pt x="33880" y="345042"/>
                </a:lnTo>
                <a:lnTo>
                  <a:pt x="11528" y="297429"/>
                </a:lnTo>
                <a:lnTo>
                  <a:pt x="749" y="244531"/>
                </a:lnTo>
                <a:lnTo>
                  <a:pt x="0" y="225995"/>
                </a:lnTo>
                <a:lnTo>
                  <a:pt x="749" y="207459"/>
                </a:lnTo>
                <a:lnTo>
                  <a:pt x="11528" y="154561"/>
                </a:lnTo>
                <a:lnTo>
                  <a:pt x="33880" y="106948"/>
                </a:lnTo>
                <a:lnTo>
                  <a:pt x="66232" y="66190"/>
                </a:lnTo>
                <a:lnTo>
                  <a:pt x="107013" y="33858"/>
                </a:lnTo>
                <a:lnTo>
                  <a:pt x="154652" y="11520"/>
                </a:lnTo>
                <a:lnTo>
                  <a:pt x="207576" y="749"/>
                </a:lnTo>
                <a:lnTo>
                  <a:pt x="226120" y="0"/>
                </a:lnTo>
                <a:lnTo>
                  <a:pt x="244664" y="749"/>
                </a:lnTo>
                <a:lnTo>
                  <a:pt x="297585" y="11520"/>
                </a:lnTo>
                <a:lnTo>
                  <a:pt x="345219" y="33858"/>
                </a:lnTo>
                <a:lnTo>
                  <a:pt x="385995" y="66190"/>
                </a:lnTo>
                <a:lnTo>
                  <a:pt x="418342" y="106948"/>
                </a:lnTo>
                <a:lnTo>
                  <a:pt x="440689" y="154561"/>
                </a:lnTo>
                <a:lnTo>
                  <a:pt x="451466" y="207459"/>
                </a:lnTo>
                <a:lnTo>
                  <a:pt x="452215" y="225995"/>
                </a:lnTo>
                <a:close/>
              </a:path>
            </a:pathLst>
          </a:custGeom>
          <a:ln w="38751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93" name="object 93"/>
          <p:cNvSpPr/>
          <p:nvPr/>
        </p:nvSpPr>
        <p:spPr>
          <a:xfrm>
            <a:off x="5497264" y="1931975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22" y="0"/>
                </a:moveTo>
                <a:lnTo>
                  <a:pt x="10804" y="6803"/>
                </a:lnTo>
                <a:lnTo>
                  <a:pt x="2893" y="18074"/>
                </a:lnTo>
                <a:lnTo>
                  <a:pt x="0" y="32752"/>
                </a:lnTo>
                <a:lnTo>
                  <a:pt x="3251" y="44587"/>
                </a:lnTo>
                <a:lnTo>
                  <a:pt x="11279" y="54065"/>
                </a:lnTo>
                <a:lnTo>
                  <a:pt x="23870" y="60168"/>
                </a:lnTo>
                <a:lnTo>
                  <a:pt x="40813" y="61878"/>
                </a:lnTo>
                <a:lnTo>
                  <a:pt x="53058" y="55444"/>
                </a:lnTo>
                <a:lnTo>
                  <a:pt x="61454" y="44586"/>
                </a:lnTo>
                <a:lnTo>
                  <a:pt x="64571" y="30731"/>
                </a:lnTo>
                <a:lnTo>
                  <a:pt x="64417" y="27574"/>
                </a:lnTo>
                <a:lnTo>
                  <a:pt x="60829" y="16173"/>
                </a:lnTo>
                <a:lnTo>
                  <a:pt x="52568" y="7121"/>
                </a:lnTo>
                <a:lnTo>
                  <a:pt x="39733" y="1402"/>
                </a:lnTo>
                <a:lnTo>
                  <a:pt x="22422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94" name="object 94"/>
          <p:cNvSpPr/>
          <p:nvPr/>
        </p:nvSpPr>
        <p:spPr>
          <a:xfrm>
            <a:off x="5470826" y="1977120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07" y="0"/>
                </a:moveTo>
                <a:lnTo>
                  <a:pt x="10794" y="6803"/>
                </a:lnTo>
                <a:lnTo>
                  <a:pt x="2890" y="18079"/>
                </a:lnTo>
                <a:lnTo>
                  <a:pt x="0" y="32767"/>
                </a:lnTo>
                <a:lnTo>
                  <a:pt x="3243" y="44606"/>
                </a:lnTo>
                <a:lnTo>
                  <a:pt x="11262" y="54088"/>
                </a:lnTo>
                <a:lnTo>
                  <a:pt x="23850" y="60194"/>
                </a:lnTo>
                <a:lnTo>
                  <a:pt x="40797" y="61906"/>
                </a:lnTo>
                <a:lnTo>
                  <a:pt x="53044" y="55471"/>
                </a:lnTo>
                <a:lnTo>
                  <a:pt x="61434" y="44614"/>
                </a:lnTo>
                <a:lnTo>
                  <a:pt x="64547" y="30758"/>
                </a:lnTo>
                <a:lnTo>
                  <a:pt x="64392" y="27591"/>
                </a:lnTo>
                <a:lnTo>
                  <a:pt x="60808" y="16180"/>
                </a:lnTo>
                <a:lnTo>
                  <a:pt x="52553" y="7124"/>
                </a:lnTo>
                <a:lnTo>
                  <a:pt x="39721" y="1403"/>
                </a:lnTo>
                <a:lnTo>
                  <a:pt x="22407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95" name="object 95"/>
          <p:cNvSpPr/>
          <p:nvPr/>
        </p:nvSpPr>
        <p:spPr>
          <a:xfrm>
            <a:off x="5523713" y="1977122"/>
            <a:ext cx="29459" cy="28302"/>
          </a:xfrm>
          <a:custGeom>
            <a:avLst/>
            <a:gdLst/>
            <a:ahLst/>
            <a:cxnLst/>
            <a:rect l="l" t="t" r="r" b="b"/>
            <a:pathLst>
              <a:path w="64770" h="62229">
                <a:moveTo>
                  <a:pt x="22409" y="0"/>
                </a:moveTo>
                <a:lnTo>
                  <a:pt x="10792" y="6804"/>
                </a:lnTo>
                <a:lnTo>
                  <a:pt x="2889" y="18078"/>
                </a:lnTo>
                <a:lnTo>
                  <a:pt x="0" y="32760"/>
                </a:lnTo>
                <a:lnTo>
                  <a:pt x="3242" y="44600"/>
                </a:lnTo>
                <a:lnTo>
                  <a:pt x="11261" y="54084"/>
                </a:lnTo>
                <a:lnTo>
                  <a:pt x="23848" y="60192"/>
                </a:lnTo>
                <a:lnTo>
                  <a:pt x="40796" y="61906"/>
                </a:lnTo>
                <a:lnTo>
                  <a:pt x="53040" y="55474"/>
                </a:lnTo>
                <a:lnTo>
                  <a:pt x="61433" y="44615"/>
                </a:lnTo>
                <a:lnTo>
                  <a:pt x="64547" y="30754"/>
                </a:lnTo>
                <a:lnTo>
                  <a:pt x="64392" y="27586"/>
                </a:lnTo>
                <a:lnTo>
                  <a:pt x="60807" y="16175"/>
                </a:lnTo>
                <a:lnTo>
                  <a:pt x="52552" y="7120"/>
                </a:lnTo>
                <a:lnTo>
                  <a:pt x="39721" y="1401"/>
                </a:lnTo>
                <a:lnTo>
                  <a:pt x="22409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96" name="object 96"/>
          <p:cNvSpPr txBox="1"/>
          <p:nvPr/>
        </p:nvSpPr>
        <p:spPr>
          <a:xfrm>
            <a:off x="7351395" y="2463165"/>
            <a:ext cx="713740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en-US" sz="1100" b="1" spc="14" dirty="0">
                <a:solidFill>
                  <a:srgbClr val="419A40"/>
                </a:solidFill>
                <a:latin typeface="Arial" panose="020B0604020202020204"/>
                <a:cs typeface="Arial" panose="020B0604020202020204"/>
              </a:rPr>
              <a:t>J</a:t>
            </a:r>
            <a:r>
              <a:rPr sz="1100" b="1" spc="14" dirty="0">
                <a:solidFill>
                  <a:srgbClr val="419A40"/>
                </a:solidFill>
                <a:latin typeface="Arial" panose="020B0604020202020204"/>
                <a:cs typeface="Arial" panose="020B0604020202020204"/>
              </a:rPr>
              <a:t>DBC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334632" y="3710323"/>
            <a:ext cx="379219" cy="396521"/>
          </a:xfrm>
          <a:custGeom>
            <a:avLst/>
            <a:gdLst/>
            <a:ahLst/>
            <a:cxnLst/>
            <a:rect l="l" t="t" r="r" b="b"/>
            <a:pathLst>
              <a:path w="833755" h="871854">
                <a:moveTo>
                  <a:pt x="416682" y="0"/>
                </a:moveTo>
                <a:lnTo>
                  <a:pt x="349097" y="2154"/>
                </a:lnTo>
                <a:lnTo>
                  <a:pt x="284982" y="8392"/>
                </a:lnTo>
                <a:lnTo>
                  <a:pt x="225197" y="18375"/>
                </a:lnTo>
                <a:lnTo>
                  <a:pt x="170599" y="31763"/>
                </a:lnTo>
                <a:lnTo>
                  <a:pt x="122047" y="48218"/>
                </a:lnTo>
                <a:lnTo>
                  <a:pt x="80398" y="67400"/>
                </a:lnTo>
                <a:lnTo>
                  <a:pt x="46511" y="88971"/>
                </a:lnTo>
                <a:lnTo>
                  <a:pt x="12110" y="125065"/>
                </a:lnTo>
                <a:lnTo>
                  <a:pt x="0" y="164627"/>
                </a:lnTo>
                <a:lnTo>
                  <a:pt x="0" y="707036"/>
                </a:lnTo>
                <a:lnTo>
                  <a:pt x="12110" y="746607"/>
                </a:lnTo>
                <a:lnTo>
                  <a:pt x="46511" y="782708"/>
                </a:lnTo>
                <a:lnTo>
                  <a:pt x="80398" y="804282"/>
                </a:lnTo>
                <a:lnTo>
                  <a:pt x="122047" y="823467"/>
                </a:lnTo>
                <a:lnTo>
                  <a:pt x="170599" y="839923"/>
                </a:lnTo>
                <a:lnTo>
                  <a:pt x="225197" y="853312"/>
                </a:lnTo>
                <a:lnTo>
                  <a:pt x="284982" y="863295"/>
                </a:lnTo>
                <a:lnTo>
                  <a:pt x="349097" y="869533"/>
                </a:lnTo>
                <a:lnTo>
                  <a:pt x="416682" y="871688"/>
                </a:lnTo>
                <a:lnTo>
                  <a:pt x="450855" y="871142"/>
                </a:lnTo>
                <a:lnTo>
                  <a:pt x="516811" y="866903"/>
                </a:lnTo>
                <a:lnTo>
                  <a:pt x="578865" y="858750"/>
                </a:lnTo>
                <a:lnTo>
                  <a:pt x="636161" y="847022"/>
                </a:lnTo>
                <a:lnTo>
                  <a:pt x="687840" y="832057"/>
                </a:lnTo>
                <a:lnTo>
                  <a:pt x="733044" y="814194"/>
                </a:lnTo>
                <a:lnTo>
                  <a:pt x="770915" y="793772"/>
                </a:lnTo>
                <a:lnTo>
                  <a:pt x="812098" y="759083"/>
                </a:lnTo>
                <a:lnTo>
                  <a:pt x="831958" y="720541"/>
                </a:lnTo>
                <a:lnTo>
                  <a:pt x="833340" y="707036"/>
                </a:lnTo>
                <a:lnTo>
                  <a:pt x="833340" y="164627"/>
                </a:lnTo>
                <a:lnTo>
                  <a:pt x="821231" y="125065"/>
                </a:lnTo>
                <a:lnTo>
                  <a:pt x="786834" y="88971"/>
                </a:lnTo>
                <a:lnTo>
                  <a:pt x="752950" y="67400"/>
                </a:lnTo>
                <a:lnTo>
                  <a:pt x="711305" y="48218"/>
                </a:lnTo>
                <a:lnTo>
                  <a:pt x="662756" y="31763"/>
                </a:lnTo>
                <a:lnTo>
                  <a:pt x="608161" y="18375"/>
                </a:lnTo>
                <a:lnTo>
                  <a:pt x="548379" y="8392"/>
                </a:lnTo>
                <a:lnTo>
                  <a:pt x="484267" y="2154"/>
                </a:lnTo>
                <a:lnTo>
                  <a:pt x="416682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98" name="object 98"/>
          <p:cNvSpPr/>
          <p:nvPr/>
        </p:nvSpPr>
        <p:spPr>
          <a:xfrm>
            <a:off x="6334631" y="3710313"/>
            <a:ext cx="379219" cy="396521"/>
          </a:xfrm>
          <a:custGeom>
            <a:avLst/>
            <a:gdLst/>
            <a:ahLst/>
            <a:cxnLst/>
            <a:rect l="l" t="t" r="r" b="b"/>
            <a:pathLst>
              <a:path w="833755" h="871854">
                <a:moveTo>
                  <a:pt x="0" y="164666"/>
                </a:moveTo>
                <a:lnTo>
                  <a:pt x="12109" y="125092"/>
                </a:lnTo>
                <a:lnTo>
                  <a:pt x="46509" y="88989"/>
                </a:lnTo>
                <a:lnTo>
                  <a:pt x="80395" y="67413"/>
                </a:lnTo>
                <a:lnTo>
                  <a:pt x="122043" y="48226"/>
                </a:lnTo>
                <a:lnTo>
                  <a:pt x="170594" y="31768"/>
                </a:lnTo>
                <a:lnTo>
                  <a:pt x="225190" y="18378"/>
                </a:lnTo>
                <a:lnTo>
                  <a:pt x="284974" y="8394"/>
                </a:lnTo>
                <a:lnTo>
                  <a:pt x="349088" y="2154"/>
                </a:lnTo>
                <a:lnTo>
                  <a:pt x="416673" y="0"/>
                </a:lnTo>
                <a:lnTo>
                  <a:pt x="450846" y="545"/>
                </a:lnTo>
                <a:lnTo>
                  <a:pt x="516803" y="4785"/>
                </a:lnTo>
                <a:lnTo>
                  <a:pt x="578859" y="12939"/>
                </a:lnTo>
                <a:lnTo>
                  <a:pt x="636157" y="24668"/>
                </a:lnTo>
                <a:lnTo>
                  <a:pt x="687838" y="39635"/>
                </a:lnTo>
                <a:lnTo>
                  <a:pt x="733044" y="57500"/>
                </a:lnTo>
                <a:lnTo>
                  <a:pt x="770918" y="77923"/>
                </a:lnTo>
                <a:lnTo>
                  <a:pt x="812104" y="112616"/>
                </a:lnTo>
                <a:lnTo>
                  <a:pt x="831966" y="151160"/>
                </a:lnTo>
                <a:lnTo>
                  <a:pt x="833347" y="164666"/>
                </a:lnTo>
                <a:lnTo>
                  <a:pt x="833347" y="707056"/>
                </a:lnTo>
                <a:lnTo>
                  <a:pt x="821237" y="746630"/>
                </a:lnTo>
                <a:lnTo>
                  <a:pt x="786838" y="782733"/>
                </a:lnTo>
                <a:lnTo>
                  <a:pt x="752951" y="804309"/>
                </a:lnTo>
                <a:lnTo>
                  <a:pt x="711304" y="823496"/>
                </a:lnTo>
                <a:lnTo>
                  <a:pt x="662753" y="839954"/>
                </a:lnTo>
                <a:lnTo>
                  <a:pt x="608156" y="853344"/>
                </a:lnTo>
                <a:lnTo>
                  <a:pt x="548372" y="863328"/>
                </a:lnTo>
                <a:lnTo>
                  <a:pt x="484259" y="869568"/>
                </a:lnTo>
                <a:lnTo>
                  <a:pt x="416673" y="871722"/>
                </a:lnTo>
                <a:lnTo>
                  <a:pt x="382500" y="871177"/>
                </a:lnTo>
                <a:lnTo>
                  <a:pt x="316544" y="866937"/>
                </a:lnTo>
                <a:lnTo>
                  <a:pt x="254487" y="858783"/>
                </a:lnTo>
                <a:lnTo>
                  <a:pt x="197190" y="847054"/>
                </a:lnTo>
                <a:lnTo>
                  <a:pt x="145509" y="832087"/>
                </a:lnTo>
                <a:lnTo>
                  <a:pt x="100302" y="814222"/>
                </a:lnTo>
                <a:lnTo>
                  <a:pt x="62428" y="793799"/>
                </a:lnTo>
                <a:lnTo>
                  <a:pt x="21242" y="759106"/>
                </a:lnTo>
                <a:lnTo>
                  <a:pt x="1381" y="720562"/>
                </a:lnTo>
                <a:lnTo>
                  <a:pt x="0" y="707056"/>
                </a:lnTo>
                <a:lnTo>
                  <a:pt x="0" y="164666"/>
                </a:lnTo>
                <a:close/>
              </a:path>
            </a:pathLst>
          </a:custGeom>
          <a:ln w="38751">
            <a:solidFill>
              <a:srgbClr val="AAB2C2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99" name="object 99"/>
          <p:cNvSpPr/>
          <p:nvPr/>
        </p:nvSpPr>
        <p:spPr>
          <a:xfrm>
            <a:off x="6379220" y="3745559"/>
            <a:ext cx="289974" cy="97037"/>
          </a:xfrm>
          <a:custGeom>
            <a:avLst/>
            <a:gdLst/>
            <a:ahLst/>
            <a:cxnLst/>
            <a:rect l="l" t="t" r="r" b="b"/>
            <a:pathLst>
              <a:path w="637540" h="213359">
                <a:moveTo>
                  <a:pt x="318649" y="0"/>
                </a:moveTo>
                <a:lnTo>
                  <a:pt x="266963" y="1394"/>
                </a:lnTo>
                <a:lnTo>
                  <a:pt x="217931" y="5431"/>
                </a:lnTo>
                <a:lnTo>
                  <a:pt x="172211" y="11891"/>
                </a:lnTo>
                <a:lnTo>
                  <a:pt x="130459" y="20556"/>
                </a:lnTo>
                <a:lnTo>
                  <a:pt x="93330" y="31205"/>
                </a:lnTo>
                <a:lnTo>
                  <a:pt x="47740" y="50421"/>
                </a:lnTo>
                <a:lnTo>
                  <a:pt x="16244" y="72870"/>
                </a:lnTo>
                <a:lnTo>
                  <a:pt x="0" y="106551"/>
                </a:lnTo>
                <a:lnTo>
                  <a:pt x="1056" y="115288"/>
                </a:lnTo>
                <a:lnTo>
                  <a:pt x="25040" y="148015"/>
                </a:lnTo>
                <a:lnTo>
                  <a:pt x="61480" y="169463"/>
                </a:lnTo>
                <a:lnTo>
                  <a:pt x="111275" y="187434"/>
                </a:lnTo>
                <a:lnTo>
                  <a:pt x="150798" y="197117"/>
                </a:lnTo>
                <a:lnTo>
                  <a:pt x="194616" y="204706"/>
                </a:lnTo>
                <a:lnTo>
                  <a:pt x="242074" y="209982"/>
                </a:lnTo>
                <a:lnTo>
                  <a:pt x="292515" y="212725"/>
                </a:lnTo>
                <a:lnTo>
                  <a:pt x="318649" y="213078"/>
                </a:lnTo>
                <a:lnTo>
                  <a:pt x="344780" y="212725"/>
                </a:lnTo>
                <a:lnTo>
                  <a:pt x="395215" y="209982"/>
                </a:lnTo>
                <a:lnTo>
                  <a:pt x="442668" y="204706"/>
                </a:lnTo>
                <a:lnTo>
                  <a:pt x="486483" y="197117"/>
                </a:lnTo>
                <a:lnTo>
                  <a:pt x="526003" y="187434"/>
                </a:lnTo>
                <a:lnTo>
                  <a:pt x="575795" y="169463"/>
                </a:lnTo>
                <a:lnTo>
                  <a:pt x="612234" y="148015"/>
                </a:lnTo>
                <a:lnTo>
                  <a:pt x="636218" y="115288"/>
                </a:lnTo>
                <a:lnTo>
                  <a:pt x="637274" y="106551"/>
                </a:lnTo>
                <a:lnTo>
                  <a:pt x="636218" y="97811"/>
                </a:lnTo>
                <a:lnTo>
                  <a:pt x="612234" y="65073"/>
                </a:lnTo>
                <a:lnTo>
                  <a:pt x="575795" y="43620"/>
                </a:lnTo>
                <a:lnTo>
                  <a:pt x="526003" y="25646"/>
                </a:lnTo>
                <a:lnTo>
                  <a:pt x="486483" y="15962"/>
                </a:lnTo>
                <a:lnTo>
                  <a:pt x="442668" y="8372"/>
                </a:lnTo>
                <a:lnTo>
                  <a:pt x="395215" y="3096"/>
                </a:lnTo>
                <a:lnTo>
                  <a:pt x="344780" y="353"/>
                </a:lnTo>
                <a:lnTo>
                  <a:pt x="318649" y="0"/>
                </a:lnTo>
                <a:close/>
              </a:path>
            </a:pathLst>
          </a:custGeom>
          <a:solidFill>
            <a:srgbClr val="AAB2C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0" name="object 100"/>
          <p:cNvSpPr/>
          <p:nvPr/>
        </p:nvSpPr>
        <p:spPr>
          <a:xfrm>
            <a:off x="6334632" y="4189892"/>
            <a:ext cx="379219" cy="396521"/>
          </a:xfrm>
          <a:custGeom>
            <a:avLst/>
            <a:gdLst/>
            <a:ahLst/>
            <a:cxnLst/>
            <a:rect l="l" t="t" r="r" b="b"/>
            <a:pathLst>
              <a:path w="833755" h="871854">
                <a:moveTo>
                  <a:pt x="416682" y="0"/>
                </a:moveTo>
                <a:lnTo>
                  <a:pt x="349097" y="2155"/>
                </a:lnTo>
                <a:lnTo>
                  <a:pt x="284982" y="8395"/>
                </a:lnTo>
                <a:lnTo>
                  <a:pt x="225197" y="18381"/>
                </a:lnTo>
                <a:lnTo>
                  <a:pt x="170599" y="31774"/>
                </a:lnTo>
                <a:lnTo>
                  <a:pt x="122047" y="48234"/>
                </a:lnTo>
                <a:lnTo>
                  <a:pt x="80398" y="67422"/>
                </a:lnTo>
                <a:lnTo>
                  <a:pt x="46511" y="89000"/>
                </a:lnTo>
                <a:lnTo>
                  <a:pt x="12110" y="125104"/>
                </a:lnTo>
                <a:lnTo>
                  <a:pt x="0" y="164677"/>
                </a:lnTo>
                <a:lnTo>
                  <a:pt x="0" y="707071"/>
                </a:lnTo>
                <a:lnTo>
                  <a:pt x="12110" y="746640"/>
                </a:lnTo>
                <a:lnTo>
                  <a:pt x="46511" y="782739"/>
                </a:lnTo>
                <a:lnTo>
                  <a:pt x="80398" y="804313"/>
                </a:lnTo>
                <a:lnTo>
                  <a:pt x="122047" y="823498"/>
                </a:lnTo>
                <a:lnTo>
                  <a:pt x="170599" y="839954"/>
                </a:lnTo>
                <a:lnTo>
                  <a:pt x="225197" y="853344"/>
                </a:lnTo>
                <a:lnTo>
                  <a:pt x="284982" y="863327"/>
                </a:lnTo>
                <a:lnTo>
                  <a:pt x="349097" y="869566"/>
                </a:lnTo>
                <a:lnTo>
                  <a:pt x="416682" y="871721"/>
                </a:lnTo>
                <a:lnTo>
                  <a:pt x="450855" y="871175"/>
                </a:lnTo>
                <a:lnTo>
                  <a:pt x="516811" y="866936"/>
                </a:lnTo>
                <a:lnTo>
                  <a:pt x="578865" y="858782"/>
                </a:lnTo>
                <a:lnTo>
                  <a:pt x="636161" y="847054"/>
                </a:lnTo>
                <a:lnTo>
                  <a:pt x="687840" y="832088"/>
                </a:lnTo>
                <a:lnTo>
                  <a:pt x="733044" y="814225"/>
                </a:lnTo>
                <a:lnTo>
                  <a:pt x="770915" y="793803"/>
                </a:lnTo>
                <a:lnTo>
                  <a:pt x="812098" y="759115"/>
                </a:lnTo>
                <a:lnTo>
                  <a:pt x="831958" y="720575"/>
                </a:lnTo>
                <a:lnTo>
                  <a:pt x="833340" y="707071"/>
                </a:lnTo>
                <a:lnTo>
                  <a:pt x="833340" y="164677"/>
                </a:lnTo>
                <a:lnTo>
                  <a:pt x="821231" y="125104"/>
                </a:lnTo>
                <a:lnTo>
                  <a:pt x="786834" y="89000"/>
                </a:lnTo>
                <a:lnTo>
                  <a:pt x="752950" y="67422"/>
                </a:lnTo>
                <a:lnTo>
                  <a:pt x="711305" y="48234"/>
                </a:lnTo>
                <a:lnTo>
                  <a:pt x="662756" y="31774"/>
                </a:lnTo>
                <a:lnTo>
                  <a:pt x="608161" y="18381"/>
                </a:lnTo>
                <a:lnTo>
                  <a:pt x="548379" y="8395"/>
                </a:lnTo>
                <a:lnTo>
                  <a:pt x="484267" y="2155"/>
                </a:lnTo>
                <a:lnTo>
                  <a:pt x="416682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1" name="object 101"/>
          <p:cNvSpPr/>
          <p:nvPr/>
        </p:nvSpPr>
        <p:spPr>
          <a:xfrm>
            <a:off x="6334631" y="4189902"/>
            <a:ext cx="379219" cy="396521"/>
          </a:xfrm>
          <a:custGeom>
            <a:avLst/>
            <a:gdLst/>
            <a:ahLst/>
            <a:cxnLst/>
            <a:rect l="l" t="t" r="r" b="b"/>
            <a:pathLst>
              <a:path w="833755" h="871854">
                <a:moveTo>
                  <a:pt x="0" y="164641"/>
                </a:moveTo>
                <a:lnTo>
                  <a:pt x="12109" y="125077"/>
                </a:lnTo>
                <a:lnTo>
                  <a:pt x="46509" y="88980"/>
                </a:lnTo>
                <a:lnTo>
                  <a:pt x="80395" y="67407"/>
                </a:lnTo>
                <a:lnTo>
                  <a:pt x="122043" y="48223"/>
                </a:lnTo>
                <a:lnTo>
                  <a:pt x="170594" y="31767"/>
                </a:lnTo>
                <a:lnTo>
                  <a:pt x="225190" y="18377"/>
                </a:lnTo>
                <a:lnTo>
                  <a:pt x="284974" y="8393"/>
                </a:lnTo>
                <a:lnTo>
                  <a:pt x="349088" y="2154"/>
                </a:lnTo>
                <a:lnTo>
                  <a:pt x="416673" y="0"/>
                </a:lnTo>
                <a:lnTo>
                  <a:pt x="450846" y="545"/>
                </a:lnTo>
                <a:lnTo>
                  <a:pt x="516803" y="4785"/>
                </a:lnTo>
                <a:lnTo>
                  <a:pt x="578859" y="12938"/>
                </a:lnTo>
                <a:lnTo>
                  <a:pt x="636157" y="24667"/>
                </a:lnTo>
                <a:lnTo>
                  <a:pt x="687838" y="39633"/>
                </a:lnTo>
                <a:lnTo>
                  <a:pt x="733044" y="57495"/>
                </a:lnTo>
                <a:lnTo>
                  <a:pt x="770918" y="77916"/>
                </a:lnTo>
                <a:lnTo>
                  <a:pt x="812104" y="112603"/>
                </a:lnTo>
                <a:lnTo>
                  <a:pt x="831966" y="151138"/>
                </a:lnTo>
                <a:lnTo>
                  <a:pt x="833347" y="164641"/>
                </a:lnTo>
                <a:lnTo>
                  <a:pt x="833347" y="707048"/>
                </a:lnTo>
                <a:lnTo>
                  <a:pt x="821237" y="746618"/>
                </a:lnTo>
                <a:lnTo>
                  <a:pt x="786838" y="782718"/>
                </a:lnTo>
                <a:lnTo>
                  <a:pt x="752951" y="804292"/>
                </a:lnTo>
                <a:lnTo>
                  <a:pt x="711304" y="823477"/>
                </a:lnTo>
                <a:lnTo>
                  <a:pt x="662753" y="839934"/>
                </a:lnTo>
                <a:lnTo>
                  <a:pt x="608156" y="853323"/>
                </a:lnTo>
                <a:lnTo>
                  <a:pt x="548372" y="863306"/>
                </a:lnTo>
                <a:lnTo>
                  <a:pt x="484259" y="869545"/>
                </a:lnTo>
                <a:lnTo>
                  <a:pt x="416673" y="871700"/>
                </a:lnTo>
                <a:lnTo>
                  <a:pt x="382500" y="871154"/>
                </a:lnTo>
                <a:lnTo>
                  <a:pt x="316544" y="866915"/>
                </a:lnTo>
                <a:lnTo>
                  <a:pt x="254487" y="858762"/>
                </a:lnTo>
                <a:lnTo>
                  <a:pt x="197190" y="847033"/>
                </a:lnTo>
                <a:lnTo>
                  <a:pt x="145509" y="832067"/>
                </a:lnTo>
                <a:lnTo>
                  <a:pt x="100302" y="814204"/>
                </a:lnTo>
                <a:lnTo>
                  <a:pt x="62428" y="793783"/>
                </a:lnTo>
                <a:lnTo>
                  <a:pt x="21242" y="759093"/>
                </a:lnTo>
                <a:lnTo>
                  <a:pt x="1381" y="720553"/>
                </a:lnTo>
                <a:lnTo>
                  <a:pt x="0" y="707048"/>
                </a:lnTo>
                <a:lnTo>
                  <a:pt x="0" y="164641"/>
                </a:lnTo>
                <a:close/>
              </a:path>
            </a:pathLst>
          </a:custGeom>
          <a:ln w="38751">
            <a:solidFill>
              <a:srgbClr val="AAB2C2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2" name="object 102"/>
          <p:cNvSpPr/>
          <p:nvPr/>
        </p:nvSpPr>
        <p:spPr>
          <a:xfrm>
            <a:off x="6379220" y="4225139"/>
            <a:ext cx="289974" cy="97037"/>
          </a:xfrm>
          <a:custGeom>
            <a:avLst/>
            <a:gdLst/>
            <a:ahLst/>
            <a:cxnLst/>
            <a:rect l="l" t="t" r="r" b="b"/>
            <a:pathLst>
              <a:path w="637540" h="213359">
                <a:moveTo>
                  <a:pt x="318649" y="0"/>
                </a:moveTo>
                <a:lnTo>
                  <a:pt x="266963" y="1394"/>
                </a:lnTo>
                <a:lnTo>
                  <a:pt x="217931" y="5431"/>
                </a:lnTo>
                <a:lnTo>
                  <a:pt x="172211" y="11890"/>
                </a:lnTo>
                <a:lnTo>
                  <a:pt x="130459" y="20554"/>
                </a:lnTo>
                <a:lnTo>
                  <a:pt x="93330" y="31202"/>
                </a:lnTo>
                <a:lnTo>
                  <a:pt x="47740" y="50414"/>
                </a:lnTo>
                <a:lnTo>
                  <a:pt x="16244" y="72857"/>
                </a:lnTo>
                <a:lnTo>
                  <a:pt x="0" y="106526"/>
                </a:lnTo>
                <a:lnTo>
                  <a:pt x="1056" y="115266"/>
                </a:lnTo>
                <a:lnTo>
                  <a:pt x="25040" y="148004"/>
                </a:lnTo>
                <a:lnTo>
                  <a:pt x="61480" y="169458"/>
                </a:lnTo>
                <a:lnTo>
                  <a:pt x="111275" y="187432"/>
                </a:lnTo>
                <a:lnTo>
                  <a:pt x="150798" y="197116"/>
                </a:lnTo>
                <a:lnTo>
                  <a:pt x="194616" y="204706"/>
                </a:lnTo>
                <a:lnTo>
                  <a:pt x="242074" y="209982"/>
                </a:lnTo>
                <a:lnTo>
                  <a:pt x="292515" y="212725"/>
                </a:lnTo>
                <a:lnTo>
                  <a:pt x="318649" y="213078"/>
                </a:lnTo>
                <a:lnTo>
                  <a:pt x="344780" y="212725"/>
                </a:lnTo>
                <a:lnTo>
                  <a:pt x="395215" y="209982"/>
                </a:lnTo>
                <a:lnTo>
                  <a:pt x="442668" y="204706"/>
                </a:lnTo>
                <a:lnTo>
                  <a:pt x="486483" y="197116"/>
                </a:lnTo>
                <a:lnTo>
                  <a:pt x="526003" y="187432"/>
                </a:lnTo>
                <a:lnTo>
                  <a:pt x="575795" y="169458"/>
                </a:lnTo>
                <a:lnTo>
                  <a:pt x="612234" y="148004"/>
                </a:lnTo>
                <a:lnTo>
                  <a:pt x="636218" y="115266"/>
                </a:lnTo>
                <a:lnTo>
                  <a:pt x="637274" y="106526"/>
                </a:lnTo>
                <a:lnTo>
                  <a:pt x="636218" y="97790"/>
                </a:lnTo>
                <a:lnTo>
                  <a:pt x="612234" y="65063"/>
                </a:lnTo>
                <a:lnTo>
                  <a:pt x="575795" y="43614"/>
                </a:lnTo>
                <a:lnTo>
                  <a:pt x="526003" y="25643"/>
                </a:lnTo>
                <a:lnTo>
                  <a:pt x="486483" y="15960"/>
                </a:lnTo>
                <a:lnTo>
                  <a:pt x="442668" y="8371"/>
                </a:lnTo>
                <a:lnTo>
                  <a:pt x="395215" y="3096"/>
                </a:lnTo>
                <a:lnTo>
                  <a:pt x="344780" y="353"/>
                </a:lnTo>
                <a:lnTo>
                  <a:pt x="318649" y="0"/>
                </a:lnTo>
                <a:close/>
              </a:path>
            </a:pathLst>
          </a:custGeom>
          <a:solidFill>
            <a:srgbClr val="AAB2C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3" name="object 103"/>
          <p:cNvSpPr/>
          <p:nvPr/>
        </p:nvSpPr>
        <p:spPr>
          <a:xfrm flipV="1">
            <a:off x="7172325" y="2925445"/>
            <a:ext cx="861695" cy="76200"/>
          </a:xfrm>
          <a:custGeom>
            <a:avLst/>
            <a:gdLst/>
            <a:ahLst/>
            <a:cxnLst/>
            <a:rect l="l" t="t" r="r" b="b"/>
            <a:pathLst>
              <a:path w="862965">
                <a:moveTo>
                  <a:pt x="0" y="0"/>
                </a:moveTo>
                <a:lnTo>
                  <a:pt x="862404" y="0"/>
                </a:lnTo>
              </a:path>
            </a:pathLst>
          </a:custGeom>
          <a:ln w="38742">
            <a:solidFill>
              <a:srgbClr val="419A40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4" name="object 104"/>
          <p:cNvSpPr/>
          <p:nvPr/>
        </p:nvSpPr>
        <p:spPr>
          <a:xfrm>
            <a:off x="6827509" y="2884563"/>
            <a:ext cx="318278" cy="0"/>
          </a:xfrm>
          <a:custGeom>
            <a:avLst/>
            <a:gdLst/>
            <a:ahLst/>
            <a:cxnLst/>
            <a:rect l="l" t="t" r="r" b="b"/>
            <a:pathLst>
              <a:path w="699769">
                <a:moveTo>
                  <a:pt x="0" y="0"/>
                </a:moveTo>
                <a:lnTo>
                  <a:pt x="699500" y="0"/>
                </a:lnTo>
              </a:path>
            </a:pathLst>
          </a:custGeom>
          <a:ln w="29057">
            <a:solidFill>
              <a:srgbClr val="1C67D3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5" name="object 105"/>
          <p:cNvSpPr/>
          <p:nvPr/>
        </p:nvSpPr>
        <p:spPr>
          <a:xfrm>
            <a:off x="6780767" y="2854802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05270" y="0"/>
                </a:moveTo>
                <a:lnTo>
                  <a:pt x="100244" y="0"/>
                </a:lnTo>
                <a:lnTo>
                  <a:pt x="97731" y="628"/>
                </a:lnTo>
                <a:lnTo>
                  <a:pt x="2764" y="55462"/>
                </a:lnTo>
                <a:lnTo>
                  <a:pt x="0" y="60262"/>
                </a:lnTo>
                <a:lnTo>
                  <a:pt x="0" y="70640"/>
                </a:lnTo>
                <a:lnTo>
                  <a:pt x="2764" y="75440"/>
                </a:lnTo>
                <a:lnTo>
                  <a:pt x="97731" y="130249"/>
                </a:lnTo>
                <a:lnTo>
                  <a:pt x="100244" y="130902"/>
                </a:lnTo>
                <a:lnTo>
                  <a:pt x="105270" y="130902"/>
                </a:lnTo>
                <a:lnTo>
                  <a:pt x="107783" y="130249"/>
                </a:lnTo>
                <a:lnTo>
                  <a:pt x="114517" y="126354"/>
                </a:lnTo>
                <a:lnTo>
                  <a:pt x="117307" y="121554"/>
                </a:lnTo>
                <a:lnTo>
                  <a:pt x="117307" y="9323"/>
                </a:lnTo>
                <a:lnTo>
                  <a:pt x="114517" y="4523"/>
                </a:lnTo>
                <a:lnTo>
                  <a:pt x="107783" y="628"/>
                </a:lnTo>
                <a:lnTo>
                  <a:pt x="105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6" name="object 106"/>
          <p:cNvSpPr/>
          <p:nvPr/>
        </p:nvSpPr>
        <p:spPr>
          <a:xfrm>
            <a:off x="6774268" y="2848184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122073" y="0"/>
                </a:moveTo>
                <a:lnTo>
                  <a:pt x="112021" y="0"/>
                </a:lnTo>
                <a:lnTo>
                  <a:pt x="106995" y="1306"/>
                </a:lnTo>
                <a:lnTo>
                  <a:pt x="14290" y="54833"/>
                </a:lnTo>
                <a:lnTo>
                  <a:pt x="4643" y="63861"/>
                </a:lnTo>
                <a:lnTo>
                  <a:pt x="0" y="76112"/>
                </a:lnTo>
                <a:lnTo>
                  <a:pt x="2200" y="90674"/>
                </a:lnTo>
                <a:lnTo>
                  <a:pt x="8851" y="101072"/>
                </a:lnTo>
                <a:lnTo>
                  <a:pt x="106995" y="158696"/>
                </a:lnTo>
                <a:lnTo>
                  <a:pt x="112021" y="159978"/>
                </a:lnTo>
                <a:lnTo>
                  <a:pt x="122073" y="159978"/>
                </a:lnTo>
                <a:lnTo>
                  <a:pt x="145873" y="130927"/>
                </a:lnTo>
                <a:lnTo>
                  <a:pt x="117047" y="130927"/>
                </a:lnTo>
                <a:lnTo>
                  <a:pt x="28815" y="79989"/>
                </a:lnTo>
                <a:lnTo>
                  <a:pt x="117047" y="29075"/>
                </a:lnTo>
                <a:lnTo>
                  <a:pt x="146122" y="29075"/>
                </a:lnTo>
                <a:lnTo>
                  <a:pt x="143116" y="16213"/>
                </a:lnTo>
                <a:lnTo>
                  <a:pt x="134811" y="6072"/>
                </a:lnTo>
                <a:lnTo>
                  <a:pt x="127074" y="1306"/>
                </a:lnTo>
                <a:lnTo>
                  <a:pt x="122073" y="0"/>
                </a:lnTo>
                <a:close/>
              </a:path>
              <a:path w="146684" h="160020">
                <a:moveTo>
                  <a:pt x="146122" y="29075"/>
                </a:moveTo>
                <a:lnTo>
                  <a:pt x="117047" y="29075"/>
                </a:lnTo>
                <a:lnTo>
                  <a:pt x="117047" y="130927"/>
                </a:lnTo>
                <a:lnTo>
                  <a:pt x="145873" y="130927"/>
                </a:lnTo>
                <a:lnTo>
                  <a:pt x="146122" y="29075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7" name="object 107"/>
          <p:cNvSpPr/>
          <p:nvPr/>
        </p:nvSpPr>
        <p:spPr>
          <a:xfrm>
            <a:off x="7139052" y="2854802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7063" y="0"/>
                </a:moveTo>
                <a:lnTo>
                  <a:pt x="12037" y="0"/>
                </a:lnTo>
                <a:lnTo>
                  <a:pt x="9524" y="628"/>
                </a:lnTo>
                <a:lnTo>
                  <a:pt x="7287" y="1935"/>
                </a:lnTo>
                <a:lnTo>
                  <a:pt x="2764" y="4523"/>
                </a:lnTo>
                <a:lnTo>
                  <a:pt x="0" y="9323"/>
                </a:lnTo>
                <a:lnTo>
                  <a:pt x="0" y="121554"/>
                </a:lnTo>
                <a:lnTo>
                  <a:pt x="2764" y="126354"/>
                </a:lnTo>
                <a:lnTo>
                  <a:pt x="9524" y="130249"/>
                </a:lnTo>
                <a:lnTo>
                  <a:pt x="12037" y="130902"/>
                </a:lnTo>
                <a:lnTo>
                  <a:pt x="17063" y="130902"/>
                </a:lnTo>
                <a:lnTo>
                  <a:pt x="19551" y="130249"/>
                </a:lnTo>
                <a:lnTo>
                  <a:pt x="21812" y="128967"/>
                </a:lnTo>
                <a:lnTo>
                  <a:pt x="114543" y="75440"/>
                </a:lnTo>
                <a:lnTo>
                  <a:pt x="117307" y="70640"/>
                </a:lnTo>
                <a:lnTo>
                  <a:pt x="117307" y="60262"/>
                </a:lnTo>
                <a:lnTo>
                  <a:pt x="114543" y="55462"/>
                </a:lnTo>
                <a:lnTo>
                  <a:pt x="19551" y="628"/>
                </a:lnTo>
                <a:lnTo>
                  <a:pt x="17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8" name="object 108"/>
          <p:cNvSpPr/>
          <p:nvPr/>
        </p:nvSpPr>
        <p:spPr>
          <a:xfrm>
            <a:off x="7132445" y="2848184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34076" y="0"/>
                </a:moveTo>
                <a:lnTo>
                  <a:pt x="24049" y="0"/>
                </a:lnTo>
                <a:lnTo>
                  <a:pt x="19023" y="1306"/>
                </a:lnTo>
                <a:lnTo>
                  <a:pt x="14525" y="3920"/>
                </a:lnTo>
                <a:lnTo>
                  <a:pt x="4885" y="12942"/>
                </a:lnTo>
                <a:lnTo>
                  <a:pt x="257" y="25209"/>
                </a:lnTo>
                <a:lnTo>
                  <a:pt x="0" y="130927"/>
                </a:lnTo>
                <a:lnTo>
                  <a:pt x="2998" y="143789"/>
                </a:lnTo>
                <a:lnTo>
                  <a:pt x="11304" y="153930"/>
                </a:lnTo>
                <a:lnTo>
                  <a:pt x="19023" y="158696"/>
                </a:lnTo>
                <a:lnTo>
                  <a:pt x="24049" y="159978"/>
                </a:lnTo>
                <a:lnTo>
                  <a:pt x="34076" y="159978"/>
                </a:lnTo>
                <a:lnTo>
                  <a:pt x="39102" y="158696"/>
                </a:lnTo>
                <a:lnTo>
                  <a:pt x="87194" y="130927"/>
                </a:lnTo>
                <a:lnTo>
                  <a:pt x="29075" y="130927"/>
                </a:lnTo>
                <a:lnTo>
                  <a:pt x="29075" y="29075"/>
                </a:lnTo>
                <a:lnTo>
                  <a:pt x="86433" y="29075"/>
                </a:lnTo>
                <a:lnTo>
                  <a:pt x="39102" y="1306"/>
                </a:lnTo>
                <a:lnTo>
                  <a:pt x="34076" y="0"/>
                </a:lnTo>
                <a:close/>
              </a:path>
              <a:path w="146684" h="160020">
                <a:moveTo>
                  <a:pt x="86433" y="29075"/>
                </a:moveTo>
                <a:lnTo>
                  <a:pt x="29075" y="29075"/>
                </a:lnTo>
                <a:lnTo>
                  <a:pt x="117307" y="79989"/>
                </a:lnTo>
                <a:lnTo>
                  <a:pt x="29075" y="130927"/>
                </a:lnTo>
                <a:lnTo>
                  <a:pt x="87194" y="130927"/>
                </a:lnTo>
                <a:lnTo>
                  <a:pt x="131832" y="105169"/>
                </a:lnTo>
                <a:lnTo>
                  <a:pt x="141473" y="96148"/>
                </a:lnTo>
                <a:lnTo>
                  <a:pt x="146120" y="83893"/>
                </a:lnTo>
                <a:lnTo>
                  <a:pt x="143921" y="69331"/>
                </a:lnTo>
                <a:lnTo>
                  <a:pt x="137273" y="58933"/>
                </a:lnTo>
                <a:lnTo>
                  <a:pt x="86433" y="29075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09" name="object 109"/>
          <p:cNvSpPr/>
          <p:nvPr/>
        </p:nvSpPr>
        <p:spPr>
          <a:xfrm>
            <a:off x="6796653" y="3941851"/>
            <a:ext cx="349182" cy="0"/>
          </a:xfrm>
          <a:custGeom>
            <a:avLst/>
            <a:gdLst/>
            <a:ahLst/>
            <a:cxnLst/>
            <a:rect l="l" t="t" r="r" b="b"/>
            <a:pathLst>
              <a:path w="767715">
                <a:moveTo>
                  <a:pt x="0" y="0"/>
                </a:moveTo>
                <a:lnTo>
                  <a:pt x="767341" y="0"/>
                </a:lnTo>
              </a:path>
            </a:pathLst>
          </a:custGeom>
          <a:ln w="29057">
            <a:solidFill>
              <a:srgbClr val="1C67D3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0" name="object 110"/>
          <p:cNvSpPr/>
          <p:nvPr/>
        </p:nvSpPr>
        <p:spPr>
          <a:xfrm>
            <a:off x="6749918" y="3912083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05244" y="0"/>
                </a:moveTo>
                <a:lnTo>
                  <a:pt x="100244" y="0"/>
                </a:lnTo>
                <a:lnTo>
                  <a:pt x="97731" y="653"/>
                </a:lnTo>
                <a:lnTo>
                  <a:pt x="2764" y="55462"/>
                </a:lnTo>
                <a:lnTo>
                  <a:pt x="0" y="60262"/>
                </a:lnTo>
                <a:lnTo>
                  <a:pt x="0" y="70640"/>
                </a:lnTo>
                <a:lnTo>
                  <a:pt x="2764" y="75440"/>
                </a:lnTo>
                <a:lnTo>
                  <a:pt x="97731" y="130274"/>
                </a:lnTo>
                <a:lnTo>
                  <a:pt x="100244" y="130902"/>
                </a:lnTo>
                <a:lnTo>
                  <a:pt x="105244" y="130902"/>
                </a:lnTo>
                <a:lnTo>
                  <a:pt x="107757" y="130274"/>
                </a:lnTo>
                <a:lnTo>
                  <a:pt x="114517" y="126379"/>
                </a:lnTo>
                <a:lnTo>
                  <a:pt x="117282" y="121579"/>
                </a:lnTo>
                <a:lnTo>
                  <a:pt x="117282" y="9348"/>
                </a:lnTo>
                <a:lnTo>
                  <a:pt x="114517" y="4548"/>
                </a:lnTo>
                <a:lnTo>
                  <a:pt x="107757" y="653"/>
                </a:lnTo>
                <a:lnTo>
                  <a:pt x="105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1" name="object 111"/>
          <p:cNvSpPr/>
          <p:nvPr/>
        </p:nvSpPr>
        <p:spPr>
          <a:xfrm>
            <a:off x="6743418" y="3905477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122048" y="0"/>
                </a:moveTo>
                <a:lnTo>
                  <a:pt x="112021" y="0"/>
                </a:lnTo>
                <a:lnTo>
                  <a:pt x="106995" y="1281"/>
                </a:lnTo>
                <a:lnTo>
                  <a:pt x="14290" y="54833"/>
                </a:lnTo>
                <a:lnTo>
                  <a:pt x="4643" y="63851"/>
                </a:lnTo>
                <a:lnTo>
                  <a:pt x="0" y="76111"/>
                </a:lnTo>
                <a:lnTo>
                  <a:pt x="2203" y="90669"/>
                </a:lnTo>
                <a:lnTo>
                  <a:pt x="8862" y="101068"/>
                </a:lnTo>
                <a:lnTo>
                  <a:pt x="106995" y="158671"/>
                </a:lnTo>
                <a:lnTo>
                  <a:pt x="112021" y="159978"/>
                </a:lnTo>
                <a:lnTo>
                  <a:pt x="122048" y="159978"/>
                </a:lnTo>
                <a:lnTo>
                  <a:pt x="145849" y="130902"/>
                </a:lnTo>
                <a:lnTo>
                  <a:pt x="117047" y="130902"/>
                </a:lnTo>
                <a:lnTo>
                  <a:pt x="28815" y="79989"/>
                </a:lnTo>
                <a:lnTo>
                  <a:pt x="117047" y="29050"/>
                </a:lnTo>
                <a:lnTo>
                  <a:pt x="146097" y="29050"/>
                </a:lnTo>
                <a:lnTo>
                  <a:pt x="143099" y="16188"/>
                </a:lnTo>
                <a:lnTo>
                  <a:pt x="134793" y="6047"/>
                </a:lnTo>
                <a:lnTo>
                  <a:pt x="127074" y="1281"/>
                </a:lnTo>
                <a:lnTo>
                  <a:pt x="122048" y="0"/>
                </a:lnTo>
                <a:close/>
              </a:path>
              <a:path w="146684" h="160020">
                <a:moveTo>
                  <a:pt x="146097" y="29050"/>
                </a:moveTo>
                <a:lnTo>
                  <a:pt x="117047" y="29050"/>
                </a:lnTo>
                <a:lnTo>
                  <a:pt x="117047" y="130902"/>
                </a:lnTo>
                <a:lnTo>
                  <a:pt x="145849" y="130902"/>
                </a:lnTo>
                <a:lnTo>
                  <a:pt x="146097" y="29050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2" name="object 112"/>
          <p:cNvSpPr/>
          <p:nvPr/>
        </p:nvSpPr>
        <p:spPr>
          <a:xfrm>
            <a:off x="7139052" y="3912083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7063" y="0"/>
                </a:moveTo>
                <a:lnTo>
                  <a:pt x="12037" y="0"/>
                </a:lnTo>
                <a:lnTo>
                  <a:pt x="9524" y="653"/>
                </a:lnTo>
                <a:lnTo>
                  <a:pt x="7287" y="1960"/>
                </a:lnTo>
                <a:lnTo>
                  <a:pt x="2764" y="4548"/>
                </a:lnTo>
                <a:lnTo>
                  <a:pt x="0" y="9348"/>
                </a:lnTo>
                <a:lnTo>
                  <a:pt x="0" y="121579"/>
                </a:lnTo>
                <a:lnTo>
                  <a:pt x="2764" y="126379"/>
                </a:lnTo>
                <a:lnTo>
                  <a:pt x="7287" y="128967"/>
                </a:lnTo>
                <a:lnTo>
                  <a:pt x="9524" y="130274"/>
                </a:lnTo>
                <a:lnTo>
                  <a:pt x="12037" y="130902"/>
                </a:lnTo>
                <a:lnTo>
                  <a:pt x="17063" y="130902"/>
                </a:lnTo>
                <a:lnTo>
                  <a:pt x="19551" y="130274"/>
                </a:lnTo>
                <a:lnTo>
                  <a:pt x="114543" y="75440"/>
                </a:lnTo>
                <a:lnTo>
                  <a:pt x="117307" y="70640"/>
                </a:lnTo>
                <a:lnTo>
                  <a:pt x="117307" y="60262"/>
                </a:lnTo>
                <a:lnTo>
                  <a:pt x="114543" y="55462"/>
                </a:lnTo>
                <a:lnTo>
                  <a:pt x="19551" y="653"/>
                </a:lnTo>
                <a:lnTo>
                  <a:pt x="17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3" name="object 113"/>
          <p:cNvSpPr/>
          <p:nvPr/>
        </p:nvSpPr>
        <p:spPr>
          <a:xfrm>
            <a:off x="7132445" y="3905477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34076" y="0"/>
                </a:moveTo>
                <a:lnTo>
                  <a:pt x="24049" y="0"/>
                </a:lnTo>
                <a:lnTo>
                  <a:pt x="19023" y="1281"/>
                </a:lnTo>
                <a:lnTo>
                  <a:pt x="14525" y="3895"/>
                </a:lnTo>
                <a:lnTo>
                  <a:pt x="4885" y="12917"/>
                </a:lnTo>
                <a:lnTo>
                  <a:pt x="257" y="25184"/>
                </a:lnTo>
                <a:lnTo>
                  <a:pt x="0" y="130902"/>
                </a:lnTo>
                <a:lnTo>
                  <a:pt x="2998" y="143764"/>
                </a:lnTo>
                <a:lnTo>
                  <a:pt x="11304" y="153905"/>
                </a:lnTo>
                <a:lnTo>
                  <a:pt x="19023" y="158671"/>
                </a:lnTo>
                <a:lnTo>
                  <a:pt x="24049" y="159978"/>
                </a:lnTo>
                <a:lnTo>
                  <a:pt x="34076" y="159978"/>
                </a:lnTo>
                <a:lnTo>
                  <a:pt x="39102" y="158671"/>
                </a:lnTo>
                <a:lnTo>
                  <a:pt x="87194" y="130902"/>
                </a:lnTo>
                <a:lnTo>
                  <a:pt x="29075" y="130902"/>
                </a:lnTo>
                <a:lnTo>
                  <a:pt x="29075" y="29050"/>
                </a:lnTo>
                <a:lnTo>
                  <a:pt x="86428" y="29050"/>
                </a:lnTo>
                <a:lnTo>
                  <a:pt x="39102" y="1281"/>
                </a:lnTo>
                <a:lnTo>
                  <a:pt x="34076" y="0"/>
                </a:lnTo>
                <a:close/>
              </a:path>
              <a:path w="146684" h="160020">
                <a:moveTo>
                  <a:pt x="86428" y="29050"/>
                </a:moveTo>
                <a:lnTo>
                  <a:pt x="29075" y="29050"/>
                </a:lnTo>
                <a:lnTo>
                  <a:pt x="117307" y="79989"/>
                </a:lnTo>
                <a:lnTo>
                  <a:pt x="29075" y="130902"/>
                </a:lnTo>
                <a:lnTo>
                  <a:pt x="87194" y="130902"/>
                </a:lnTo>
                <a:lnTo>
                  <a:pt x="131832" y="105144"/>
                </a:lnTo>
                <a:lnTo>
                  <a:pt x="141478" y="96127"/>
                </a:lnTo>
                <a:lnTo>
                  <a:pt x="146122" y="83866"/>
                </a:lnTo>
                <a:lnTo>
                  <a:pt x="143918" y="69297"/>
                </a:lnTo>
                <a:lnTo>
                  <a:pt x="137260" y="58906"/>
                </a:lnTo>
                <a:lnTo>
                  <a:pt x="86428" y="29050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4" name="object 114"/>
          <p:cNvSpPr/>
          <p:nvPr/>
        </p:nvSpPr>
        <p:spPr>
          <a:xfrm>
            <a:off x="6796653" y="4388126"/>
            <a:ext cx="349182" cy="0"/>
          </a:xfrm>
          <a:custGeom>
            <a:avLst/>
            <a:gdLst/>
            <a:ahLst/>
            <a:cxnLst/>
            <a:rect l="l" t="t" r="r" b="b"/>
            <a:pathLst>
              <a:path w="767715">
                <a:moveTo>
                  <a:pt x="0" y="0"/>
                </a:moveTo>
                <a:lnTo>
                  <a:pt x="767341" y="0"/>
                </a:lnTo>
              </a:path>
            </a:pathLst>
          </a:custGeom>
          <a:ln w="29057">
            <a:solidFill>
              <a:srgbClr val="1C67D3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5" name="object 115"/>
          <p:cNvSpPr/>
          <p:nvPr/>
        </p:nvSpPr>
        <p:spPr>
          <a:xfrm>
            <a:off x="6749918" y="4358357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05244" y="0"/>
                </a:moveTo>
                <a:lnTo>
                  <a:pt x="100244" y="0"/>
                </a:lnTo>
                <a:lnTo>
                  <a:pt x="97731" y="658"/>
                </a:lnTo>
                <a:lnTo>
                  <a:pt x="2764" y="55462"/>
                </a:lnTo>
                <a:lnTo>
                  <a:pt x="0" y="60264"/>
                </a:lnTo>
                <a:lnTo>
                  <a:pt x="0" y="70638"/>
                </a:lnTo>
                <a:lnTo>
                  <a:pt x="2764" y="75440"/>
                </a:lnTo>
                <a:lnTo>
                  <a:pt x="97731" y="130254"/>
                </a:lnTo>
                <a:lnTo>
                  <a:pt x="100244" y="130902"/>
                </a:lnTo>
                <a:lnTo>
                  <a:pt x="105244" y="130902"/>
                </a:lnTo>
                <a:lnTo>
                  <a:pt x="107757" y="130254"/>
                </a:lnTo>
                <a:lnTo>
                  <a:pt x="114517" y="126366"/>
                </a:lnTo>
                <a:lnTo>
                  <a:pt x="117282" y="121566"/>
                </a:lnTo>
                <a:lnTo>
                  <a:pt x="117282" y="9335"/>
                </a:lnTo>
                <a:lnTo>
                  <a:pt x="114517" y="4535"/>
                </a:lnTo>
                <a:lnTo>
                  <a:pt x="107757" y="658"/>
                </a:lnTo>
                <a:lnTo>
                  <a:pt x="1052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6" name="object 116"/>
          <p:cNvSpPr/>
          <p:nvPr/>
        </p:nvSpPr>
        <p:spPr>
          <a:xfrm>
            <a:off x="6743418" y="4351751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122047" y="0"/>
                </a:moveTo>
                <a:lnTo>
                  <a:pt x="112020" y="0"/>
                </a:lnTo>
                <a:lnTo>
                  <a:pt x="106994" y="1294"/>
                </a:lnTo>
                <a:lnTo>
                  <a:pt x="14289" y="54823"/>
                </a:lnTo>
                <a:lnTo>
                  <a:pt x="4644" y="63841"/>
                </a:lnTo>
                <a:lnTo>
                  <a:pt x="0" y="76103"/>
                </a:lnTo>
                <a:lnTo>
                  <a:pt x="2203" y="90662"/>
                </a:lnTo>
                <a:lnTo>
                  <a:pt x="8862" y="101060"/>
                </a:lnTo>
                <a:lnTo>
                  <a:pt x="106994" y="158671"/>
                </a:lnTo>
                <a:lnTo>
                  <a:pt x="112020" y="159968"/>
                </a:lnTo>
                <a:lnTo>
                  <a:pt x="122047" y="159968"/>
                </a:lnTo>
                <a:lnTo>
                  <a:pt x="145849" y="130912"/>
                </a:lnTo>
                <a:lnTo>
                  <a:pt x="117046" y="130912"/>
                </a:lnTo>
                <a:lnTo>
                  <a:pt x="28814" y="79984"/>
                </a:lnTo>
                <a:lnTo>
                  <a:pt x="117046" y="29055"/>
                </a:lnTo>
                <a:lnTo>
                  <a:pt x="146097" y="29055"/>
                </a:lnTo>
                <a:lnTo>
                  <a:pt x="143099" y="16191"/>
                </a:lnTo>
                <a:lnTo>
                  <a:pt x="134794" y="6052"/>
                </a:lnTo>
                <a:lnTo>
                  <a:pt x="127073" y="1294"/>
                </a:lnTo>
                <a:lnTo>
                  <a:pt x="122047" y="0"/>
                </a:lnTo>
                <a:close/>
              </a:path>
              <a:path w="146684" h="160020">
                <a:moveTo>
                  <a:pt x="146097" y="29055"/>
                </a:moveTo>
                <a:lnTo>
                  <a:pt x="117046" y="29055"/>
                </a:lnTo>
                <a:lnTo>
                  <a:pt x="117046" y="130912"/>
                </a:lnTo>
                <a:lnTo>
                  <a:pt x="145849" y="130912"/>
                </a:lnTo>
                <a:lnTo>
                  <a:pt x="146097" y="29055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7" name="object 117"/>
          <p:cNvSpPr/>
          <p:nvPr/>
        </p:nvSpPr>
        <p:spPr>
          <a:xfrm>
            <a:off x="7139052" y="4358357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7063" y="0"/>
                </a:moveTo>
                <a:lnTo>
                  <a:pt x="12037" y="0"/>
                </a:lnTo>
                <a:lnTo>
                  <a:pt x="9524" y="658"/>
                </a:lnTo>
                <a:lnTo>
                  <a:pt x="2764" y="4535"/>
                </a:lnTo>
                <a:lnTo>
                  <a:pt x="0" y="9335"/>
                </a:lnTo>
                <a:lnTo>
                  <a:pt x="0" y="121566"/>
                </a:lnTo>
                <a:lnTo>
                  <a:pt x="2764" y="126366"/>
                </a:lnTo>
                <a:lnTo>
                  <a:pt x="9524" y="130254"/>
                </a:lnTo>
                <a:lnTo>
                  <a:pt x="12037" y="130902"/>
                </a:lnTo>
                <a:lnTo>
                  <a:pt x="17063" y="130902"/>
                </a:lnTo>
                <a:lnTo>
                  <a:pt x="19551" y="130254"/>
                </a:lnTo>
                <a:lnTo>
                  <a:pt x="114543" y="75440"/>
                </a:lnTo>
                <a:lnTo>
                  <a:pt x="117307" y="70638"/>
                </a:lnTo>
                <a:lnTo>
                  <a:pt x="117307" y="60264"/>
                </a:lnTo>
                <a:lnTo>
                  <a:pt x="114543" y="55462"/>
                </a:lnTo>
                <a:lnTo>
                  <a:pt x="19551" y="658"/>
                </a:lnTo>
                <a:lnTo>
                  <a:pt x="17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8" name="object 118"/>
          <p:cNvSpPr/>
          <p:nvPr/>
        </p:nvSpPr>
        <p:spPr>
          <a:xfrm>
            <a:off x="7132445" y="4351751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34076" y="0"/>
                </a:moveTo>
                <a:lnTo>
                  <a:pt x="24049" y="0"/>
                </a:lnTo>
                <a:lnTo>
                  <a:pt x="19023" y="1294"/>
                </a:lnTo>
                <a:lnTo>
                  <a:pt x="14525" y="3897"/>
                </a:lnTo>
                <a:lnTo>
                  <a:pt x="4886" y="12919"/>
                </a:lnTo>
                <a:lnTo>
                  <a:pt x="257" y="25185"/>
                </a:lnTo>
                <a:lnTo>
                  <a:pt x="0" y="130912"/>
                </a:lnTo>
                <a:lnTo>
                  <a:pt x="2999" y="143774"/>
                </a:lnTo>
                <a:lnTo>
                  <a:pt x="11308" y="153911"/>
                </a:lnTo>
                <a:lnTo>
                  <a:pt x="19023" y="158671"/>
                </a:lnTo>
                <a:lnTo>
                  <a:pt x="24049" y="159968"/>
                </a:lnTo>
                <a:lnTo>
                  <a:pt x="34076" y="159968"/>
                </a:lnTo>
                <a:lnTo>
                  <a:pt x="39102" y="158671"/>
                </a:lnTo>
                <a:lnTo>
                  <a:pt x="87170" y="130912"/>
                </a:lnTo>
                <a:lnTo>
                  <a:pt x="29075" y="130912"/>
                </a:lnTo>
                <a:lnTo>
                  <a:pt x="29075" y="29055"/>
                </a:lnTo>
                <a:lnTo>
                  <a:pt x="86440" y="29055"/>
                </a:lnTo>
                <a:lnTo>
                  <a:pt x="39102" y="1294"/>
                </a:lnTo>
                <a:lnTo>
                  <a:pt x="34076" y="0"/>
                </a:lnTo>
                <a:close/>
              </a:path>
              <a:path w="146684" h="160020">
                <a:moveTo>
                  <a:pt x="86440" y="29055"/>
                </a:moveTo>
                <a:lnTo>
                  <a:pt x="29075" y="29055"/>
                </a:lnTo>
                <a:lnTo>
                  <a:pt x="117307" y="79984"/>
                </a:lnTo>
                <a:lnTo>
                  <a:pt x="29075" y="130912"/>
                </a:lnTo>
                <a:lnTo>
                  <a:pt x="87170" y="130912"/>
                </a:lnTo>
                <a:lnTo>
                  <a:pt x="131832" y="105134"/>
                </a:lnTo>
                <a:lnTo>
                  <a:pt x="141480" y="96121"/>
                </a:lnTo>
                <a:lnTo>
                  <a:pt x="146123" y="83859"/>
                </a:lnTo>
                <a:lnTo>
                  <a:pt x="143919" y="69298"/>
                </a:lnTo>
                <a:lnTo>
                  <a:pt x="137261" y="58899"/>
                </a:lnTo>
                <a:lnTo>
                  <a:pt x="86440" y="29055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19" name="object 119"/>
          <p:cNvSpPr/>
          <p:nvPr/>
        </p:nvSpPr>
        <p:spPr>
          <a:xfrm flipV="1">
            <a:off x="7172325" y="3738245"/>
            <a:ext cx="816610" cy="76200"/>
          </a:xfrm>
          <a:custGeom>
            <a:avLst/>
            <a:gdLst/>
            <a:ahLst/>
            <a:cxnLst/>
            <a:rect l="l" t="t" r="r" b="b"/>
            <a:pathLst>
              <a:path w="862965">
                <a:moveTo>
                  <a:pt x="0" y="0"/>
                </a:moveTo>
                <a:lnTo>
                  <a:pt x="862404" y="0"/>
                </a:lnTo>
              </a:path>
            </a:pathLst>
          </a:custGeom>
          <a:ln w="38742">
            <a:solidFill>
              <a:srgbClr val="419A40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0" name="object 120"/>
          <p:cNvSpPr/>
          <p:nvPr/>
        </p:nvSpPr>
        <p:spPr>
          <a:xfrm>
            <a:off x="4741690" y="3814718"/>
            <a:ext cx="253005" cy="291975"/>
          </a:xfrm>
          <a:custGeom>
            <a:avLst/>
            <a:gdLst/>
            <a:ahLst/>
            <a:cxnLst/>
            <a:rect l="l" t="t" r="r" b="b"/>
            <a:pathLst>
              <a:path w="556259" h="641984">
                <a:moveTo>
                  <a:pt x="277914" y="0"/>
                </a:moveTo>
                <a:lnTo>
                  <a:pt x="0" y="160405"/>
                </a:lnTo>
                <a:lnTo>
                  <a:pt x="0" y="481141"/>
                </a:lnTo>
                <a:lnTo>
                  <a:pt x="277914" y="641546"/>
                </a:lnTo>
                <a:lnTo>
                  <a:pt x="555802" y="481141"/>
                </a:lnTo>
                <a:lnTo>
                  <a:pt x="555802" y="160405"/>
                </a:lnTo>
                <a:lnTo>
                  <a:pt x="277914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1" name="object 121"/>
          <p:cNvSpPr/>
          <p:nvPr/>
        </p:nvSpPr>
        <p:spPr>
          <a:xfrm>
            <a:off x="4741682" y="3814718"/>
            <a:ext cx="253005" cy="291975"/>
          </a:xfrm>
          <a:custGeom>
            <a:avLst/>
            <a:gdLst/>
            <a:ahLst/>
            <a:cxnLst/>
            <a:rect l="l" t="t" r="r" b="b"/>
            <a:pathLst>
              <a:path w="556259" h="641984">
                <a:moveTo>
                  <a:pt x="0" y="160395"/>
                </a:moveTo>
                <a:lnTo>
                  <a:pt x="277924" y="0"/>
                </a:lnTo>
                <a:lnTo>
                  <a:pt x="555849" y="160395"/>
                </a:lnTo>
                <a:lnTo>
                  <a:pt x="555849" y="481136"/>
                </a:lnTo>
                <a:lnTo>
                  <a:pt x="277924" y="641531"/>
                </a:lnTo>
                <a:lnTo>
                  <a:pt x="0" y="481136"/>
                </a:lnTo>
                <a:lnTo>
                  <a:pt x="0" y="160395"/>
                </a:lnTo>
                <a:close/>
              </a:path>
            </a:pathLst>
          </a:custGeom>
          <a:ln w="38752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2" name="object 122"/>
          <p:cNvSpPr/>
          <p:nvPr/>
        </p:nvSpPr>
        <p:spPr>
          <a:xfrm>
            <a:off x="4385508" y="3838364"/>
            <a:ext cx="244630" cy="244613"/>
          </a:xfrm>
          <a:custGeom>
            <a:avLst/>
            <a:gdLst/>
            <a:ahLst/>
            <a:cxnLst/>
            <a:rect l="l" t="t" r="r" b="b"/>
            <a:pathLst>
              <a:path w="537845" h="537845">
                <a:moveTo>
                  <a:pt x="479633" y="0"/>
                </a:moveTo>
                <a:lnTo>
                  <a:pt x="51200" y="408"/>
                </a:lnTo>
                <a:lnTo>
                  <a:pt x="14789" y="19396"/>
                </a:lnTo>
                <a:lnTo>
                  <a:pt x="0" y="58125"/>
                </a:lnTo>
                <a:lnTo>
                  <a:pt x="408" y="486357"/>
                </a:lnTo>
                <a:lnTo>
                  <a:pt x="19396" y="522769"/>
                </a:lnTo>
                <a:lnTo>
                  <a:pt x="58125" y="537558"/>
                </a:lnTo>
                <a:lnTo>
                  <a:pt x="486582" y="537147"/>
                </a:lnTo>
                <a:lnTo>
                  <a:pt x="522998" y="518155"/>
                </a:lnTo>
                <a:lnTo>
                  <a:pt x="537784" y="479432"/>
                </a:lnTo>
                <a:lnTo>
                  <a:pt x="537373" y="51181"/>
                </a:lnTo>
                <a:lnTo>
                  <a:pt x="518377" y="14783"/>
                </a:lnTo>
                <a:lnTo>
                  <a:pt x="479633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3" name="object 123"/>
          <p:cNvSpPr/>
          <p:nvPr/>
        </p:nvSpPr>
        <p:spPr>
          <a:xfrm>
            <a:off x="4385502" y="3838360"/>
            <a:ext cx="244630" cy="244613"/>
          </a:xfrm>
          <a:custGeom>
            <a:avLst/>
            <a:gdLst/>
            <a:ahLst/>
            <a:cxnLst/>
            <a:rect l="l" t="t" r="r" b="b"/>
            <a:pathLst>
              <a:path w="537845" h="537845">
                <a:moveTo>
                  <a:pt x="537802" y="479452"/>
                </a:moveTo>
                <a:lnTo>
                  <a:pt x="523001" y="518173"/>
                </a:lnTo>
                <a:lnTo>
                  <a:pt x="486585" y="537157"/>
                </a:lnTo>
                <a:lnTo>
                  <a:pt x="58138" y="537565"/>
                </a:lnTo>
                <a:lnTo>
                  <a:pt x="43769" y="535775"/>
                </a:lnTo>
                <a:lnTo>
                  <a:pt x="10286" y="512457"/>
                </a:lnTo>
                <a:lnTo>
                  <a:pt x="0" y="58113"/>
                </a:lnTo>
                <a:lnTo>
                  <a:pt x="1791" y="43749"/>
                </a:lnTo>
                <a:lnTo>
                  <a:pt x="25118" y="10282"/>
                </a:lnTo>
                <a:lnTo>
                  <a:pt x="479663" y="0"/>
                </a:lnTo>
                <a:lnTo>
                  <a:pt x="494025" y="1790"/>
                </a:lnTo>
                <a:lnTo>
                  <a:pt x="527509" y="25107"/>
                </a:lnTo>
                <a:lnTo>
                  <a:pt x="537802" y="479452"/>
                </a:lnTo>
                <a:close/>
              </a:path>
            </a:pathLst>
          </a:custGeom>
          <a:ln w="38751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4" name="object 124"/>
          <p:cNvSpPr/>
          <p:nvPr/>
        </p:nvSpPr>
        <p:spPr>
          <a:xfrm>
            <a:off x="5040344" y="3935250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05270" y="0"/>
                </a:moveTo>
                <a:lnTo>
                  <a:pt x="100244" y="0"/>
                </a:lnTo>
                <a:lnTo>
                  <a:pt x="97731" y="653"/>
                </a:lnTo>
                <a:lnTo>
                  <a:pt x="2789" y="55462"/>
                </a:lnTo>
                <a:lnTo>
                  <a:pt x="0" y="60262"/>
                </a:lnTo>
                <a:lnTo>
                  <a:pt x="0" y="70640"/>
                </a:lnTo>
                <a:lnTo>
                  <a:pt x="2789" y="75440"/>
                </a:lnTo>
                <a:lnTo>
                  <a:pt x="97731" y="130224"/>
                </a:lnTo>
                <a:lnTo>
                  <a:pt x="100244" y="130902"/>
                </a:lnTo>
                <a:lnTo>
                  <a:pt x="105270" y="130902"/>
                </a:lnTo>
                <a:lnTo>
                  <a:pt x="107783" y="130224"/>
                </a:lnTo>
                <a:lnTo>
                  <a:pt x="110044" y="128942"/>
                </a:lnTo>
                <a:lnTo>
                  <a:pt x="114517" y="126354"/>
                </a:lnTo>
                <a:lnTo>
                  <a:pt x="117307" y="121554"/>
                </a:lnTo>
                <a:lnTo>
                  <a:pt x="117307" y="9323"/>
                </a:lnTo>
                <a:lnTo>
                  <a:pt x="114517" y="4523"/>
                </a:lnTo>
                <a:lnTo>
                  <a:pt x="110044" y="1935"/>
                </a:lnTo>
                <a:lnTo>
                  <a:pt x="107783" y="653"/>
                </a:lnTo>
                <a:lnTo>
                  <a:pt x="105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5" name="object 125"/>
          <p:cNvSpPr/>
          <p:nvPr/>
        </p:nvSpPr>
        <p:spPr>
          <a:xfrm>
            <a:off x="5033855" y="3928632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122050" y="0"/>
                </a:moveTo>
                <a:lnTo>
                  <a:pt x="111998" y="0"/>
                </a:lnTo>
                <a:lnTo>
                  <a:pt x="106997" y="1306"/>
                </a:lnTo>
                <a:lnTo>
                  <a:pt x="14267" y="54833"/>
                </a:lnTo>
                <a:lnTo>
                  <a:pt x="4628" y="63855"/>
                </a:lnTo>
                <a:lnTo>
                  <a:pt x="0" y="76123"/>
                </a:lnTo>
                <a:lnTo>
                  <a:pt x="2207" y="90692"/>
                </a:lnTo>
                <a:lnTo>
                  <a:pt x="8865" y="101083"/>
                </a:lnTo>
                <a:lnTo>
                  <a:pt x="106997" y="158671"/>
                </a:lnTo>
                <a:lnTo>
                  <a:pt x="111998" y="159978"/>
                </a:lnTo>
                <a:lnTo>
                  <a:pt x="122050" y="159978"/>
                </a:lnTo>
                <a:lnTo>
                  <a:pt x="145852" y="130902"/>
                </a:lnTo>
                <a:lnTo>
                  <a:pt x="117024" y="130902"/>
                </a:lnTo>
                <a:lnTo>
                  <a:pt x="28818" y="79989"/>
                </a:lnTo>
                <a:lnTo>
                  <a:pt x="117024" y="29075"/>
                </a:lnTo>
                <a:lnTo>
                  <a:pt x="146100" y="29075"/>
                </a:lnTo>
                <a:lnTo>
                  <a:pt x="143102" y="16203"/>
                </a:lnTo>
                <a:lnTo>
                  <a:pt x="134796" y="6071"/>
                </a:lnTo>
                <a:lnTo>
                  <a:pt x="127076" y="1306"/>
                </a:lnTo>
                <a:lnTo>
                  <a:pt x="122050" y="0"/>
                </a:lnTo>
                <a:close/>
              </a:path>
              <a:path w="146684" h="160020">
                <a:moveTo>
                  <a:pt x="146100" y="29075"/>
                </a:moveTo>
                <a:lnTo>
                  <a:pt x="117024" y="29075"/>
                </a:lnTo>
                <a:lnTo>
                  <a:pt x="117024" y="130902"/>
                </a:lnTo>
                <a:lnTo>
                  <a:pt x="145852" y="130902"/>
                </a:lnTo>
                <a:lnTo>
                  <a:pt x="146100" y="29075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6" name="object 126"/>
          <p:cNvSpPr/>
          <p:nvPr/>
        </p:nvSpPr>
        <p:spPr>
          <a:xfrm>
            <a:off x="5094718" y="3968921"/>
            <a:ext cx="1129859" cy="0"/>
          </a:xfrm>
          <a:custGeom>
            <a:avLst/>
            <a:gdLst/>
            <a:ahLst/>
            <a:cxnLst/>
            <a:rect l="l" t="t" r="r" b="b"/>
            <a:pathLst>
              <a:path w="2484119">
                <a:moveTo>
                  <a:pt x="0" y="0"/>
                </a:moveTo>
                <a:lnTo>
                  <a:pt x="2484056" y="0"/>
                </a:lnTo>
              </a:path>
            </a:pathLst>
          </a:custGeom>
          <a:ln w="29057">
            <a:solidFill>
              <a:srgbClr val="1C67D3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7" name="object 127"/>
          <p:cNvSpPr/>
          <p:nvPr/>
        </p:nvSpPr>
        <p:spPr>
          <a:xfrm>
            <a:off x="4784736" y="3327416"/>
            <a:ext cx="2347808" cy="0"/>
          </a:xfrm>
          <a:custGeom>
            <a:avLst/>
            <a:gdLst/>
            <a:ahLst/>
            <a:cxnLst/>
            <a:rect l="l" t="t" r="r" b="b"/>
            <a:pathLst>
              <a:path w="5161915">
                <a:moveTo>
                  <a:pt x="0" y="0"/>
                </a:moveTo>
                <a:lnTo>
                  <a:pt x="5161857" y="0"/>
                </a:lnTo>
              </a:path>
            </a:pathLst>
          </a:custGeom>
          <a:ln w="29057">
            <a:solidFill>
              <a:srgbClr val="1C67D3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8" name="object 128"/>
          <p:cNvSpPr/>
          <p:nvPr/>
        </p:nvSpPr>
        <p:spPr>
          <a:xfrm>
            <a:off x="6219646" y="2632996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7063" y="0"/>
                </a:moveTo>
                <a:lnTo>
                  <a:pt x="12037" y="0"/>
                </a:lnTo>
                <a:lnTo>
                  <a:pt x="9524" y="653"/>
                </a:lnTo>
                <a:lnTo>
                  <a:pt x="2789" y="4548"/>
                </a:lnTo>
                <a:lnTo>
                  <a:pt x="0" y="9348"/>
                </a:lnTo>
                <a:lnTo>
                  <a:pt x="0" y="121554"/>
                </a:lnTo>
                <a:lnTo>
                  <a:pt x="2789" y="126354"/>
                </a:lnTo>
                <a:lnTo>
                  <a:pt x="9524" y="130249"/>
                </a:lnTo>
                <a:lnTo>
                  <a:pt x="12037" y="130902"/>
                </a:lnTo>
                <a:lnTo>
                  <a:pt x="17063" y="130902"/>
                </a:lnTo>
                <a:lnTo>
                  <a:pt x="19576" y="130249"/>
                </a:lnTo>
                <a:lnTo>
                  <a:pt x="114543" y="75440"/>
                </a:lnTo>
                <a:lnTo>
                  <a:pt x="117332" y="70640"/>
                </a:lnTo>
                <a:lnTo>
                  <a:pt x="117332" y="60262"/>
                </a:lnTo>
                <a:lnTo>
                  <a:pt x="114543" y="55462"/>
                </a:lnTo>
                <a:lnTo>
                  <a:pt x="19576" y="653"/>
                </a:lnTo>
                <a:lnTo>
                  <a:pt x="170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29" name="object 129"/>
          <p:cNvSpPr/>
          <p:nvPr/>
        </p:nvSpPr>
        <p:spPr>
          <a:xfrm>
            <a:off x="6213040" y="2626389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34101" y="0"/>
                </a:moveTo>
                <a:lnTo>
                  <a:pt x="24049" y="0"/>
                </a:lnTo>
                <a:lnTo>
                  <a:pt x="19023" y="1281"/>
                </a:lnTo>
                <a:lnTo>
                  <a:pt x="14525" y="3895"/>
                </a:lnTo>
                <a:lnTo>
                  <a:pt x="4885" y="12927"/>
                </a:lnTo>
                <a:lnTo>
                  <a:pt x="257" y="25185"/>
                </a:lnTo>
                <a:lnTo>
                  <a:pt x="0" y="130902"/>
                </a:lnTo>
                <a:lnTo>
                  <a:pt x="2998" y="143764"/>
                </a:lnTo>
                <a:lnTo>
                  <a:pt x="11304" y="153905"/>
                </a:lnTo>
                <a:lnTo>
                  <a:pt x="19023" y="158671"/>
                </a:lnTo>
                <a:lnTo>
                  <a:pt x="24049" y="159953"/>
                </a:lnTo>
                <a:lnTo>
                  <a:pt x="34101" y="159953"/>
                </a:lnTo>
                <a:lnTo>
                  <a:pt x="39102" y="158671"/>
                </a:lnTo>
                <a:lnTo>
                  <a:pt x="87206" y="130902"/>
                </a:lnTo>
                <a:lnTo>
                  <a:pt x="29075" y="130902"/>
                </a:lnTo>
                <a:lnTo>
                  <a:pt x="29075" y="29050"/>
                </a:lnTo>
                <a:lnTo>
                  <a:pt x="86450" y="29050"/>
                </a:lnTo>
                <a:lnTo>
                  <a:pt x="39102" y="1281"/>
                </a:lnTo>
                <a:lnTo>
                  <a:pt x="34101" y="0"/>
                </a:lnTo>
                <a:close/>
              </a:path>
              <a:path w="146684" h="160020">
                <a:moveTo>
                  <a:pt x="86450" y="29050"/>
                </a:moveTo>
                <a:lnTo>
                  <a:pt x="29075" y="29050"/>
                </a:lnTo>
                <a:lnTo>
                  <a:pt x="117307" y="79964"/>
                </a:lnTo>
                <a:lnTo>
                  <a:pt x="29075" y="130902"/>
                </a:lnTo>
                <a:lnTo>
                  <a:pt x="87206" y="130902"/>
                </a:lnTo>
                <a:lnTo>
                  <a:pt x="131857" y="105144"/>
                </a:lnTo>
                <a:lnTo>
                  <a:pt x="141481" y="96118"/>
                </a:lnTo>
                <a:lnTo>
                  <a:pt x="146121" y="83857"/>
                </a:lnTo>
                <a:lnTo>
                  <a:pt x="143920" y="69288"/>
                </a:lnTo>
                <a:lnTo>
                  <a:pt x="137273" y="58886"/>
                </a:lnTo>
                <a:lnTo>
                  <a:pt x="86450" y="29050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0" name="object 130"/>
          <p:cNvSpPr/>
          <p:nvPr/>
        </p:nvSpPr>
        <p:spPr>
          <a:xfrm>
            <a:off x="4731368" y="2754614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05270" y="0"/>
                </a:moveTo>
                <a:lnTo>
                  <a:pt x="100244" y="0"/>
                </a:lnTo>
                <a:lnTo>
                  <a:pt x="97756" y="653"/>
                </a:lnTo>
                <a:lnTo>
                  <a:pt x="2789" y="55487"/>
                </a:lnTo>
                <a:lnTo>
                  <a:pt x="0" y="60287"/>
                </a:lnTo>
                <a:lnTo>
                  <a:pt x="0" y="70665"/>
                </a:lnTo>
                <a:lnTo>
                  <a:pt x="2789" y="75465"/>
                </a:lnTo>
                <a:lnTo>
                  <a:pt x="97756" y="130274"/>
                </a:lnTo>
                <a:lnTo>
                  <a:pt x="100244" y="130902"/>
                </a:lnTo>
                <a:lnTo>
                  <a:pt x="105270" y="130902"/>
                </a:lnTo>
                <a:lnTo>
                  <a:pt x="107783" y="130274"/>
                </a:lnTo>
                <a:lnTo>
                  <a:pt x="114517" y="126379"/>
                </a:lnTo>
                <a:lnTo>
                  <a:pt x="117307" y="121579"/>
                </a:lnTo>
                <a:lnTo>
                  <a:pt x="117307" y="9348"/>
                </a:lnTo>
                <a:lnTo>
                  <a:pt x="114517" y="4548"/>
                </a:lnTo>
                <a:lnTo>
                  <a:pt x="107783" y="653"/>
                </a:lnTo>
                <a:lnTo>
                  <a:pt x="105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1" name="object 131"/>
          <p:cNvSpPr/>
          <p:nvPr/>
        </p:nvSpPr>
        <p:spPr>
          <a:xfrm>
            <a:off x="4724879" y="2748019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122050" y="0"/>
                </a:moveTo>
                <a:lnTo>
                  <a:pt x="112023" y="0"/>
                </a:lnTo>
                <a:lnTo>
                  <a:pt x="106997" y="1281"/>
                </a:lnTo>
                <a:lnTo>
                  <a:pt x="14267" y="54808"/>
                </a:lnTo>
                <a:lnTo>
                  <a:pt x="4628" y="63841"/>
                </a:lnTo>
                <a:lnTo>
                  <a:pt x="0" y="76099"/>
                </a:lnTo>
                <a:lnTo>
                  <a:pt x="2204" y="90649"/>
                </a:lnTo>
                <a:lnTo>
                  <a:pt x="8854" y="101056"/>
                </a:lnTo>
                <a:lnTo>
                  <a:pt x="102499" y="156058"/>
                </a:lnTo>
                <a:lnTo>
                  <a:pt x="106997" y="158646"/>
                </a:lnTo>
                <a:lnTo>
                  <a:pt x="112023" y="159953"/>
                </a:lnTo>
                <a:lnTo>
                  <a:pt x="122050" y="159953"/>
                </a:lnTo>
                <a:lnTo>
                  <a:pt x="145852" y="130902"/>
                </a:lnTo>
                <a:lnTo>
                  <a:pt x="117024" y="130902"/>
                </a:lnTo>
                <a:lnTo>
                  <a:pt x="28792" y="79964"/>
                </a:lnTo>
                <a:lnTo>
                  <a:pt x="117024" y="29050"/>
                </a:lnTo>
                <a:lnTo>
                  <a:pt x="146100" y="29050"/>
                </a:lnTo>
                <a:lnTo>
                  <a:pt x="143106" y="16195"/>
                </a:lnTo>
                <a:lnTo>
                  <a:pt x="134812" y="6042"/>
                </a:lnTo>
                <a:lnTo>
                  <a:pt x="127076" y="1281"/>
                </a:lnTo>
                <a:lnTo>
                  <a:pt x="122050" y="0"/>
                </a:lnTo>
                <a:close/>
              </a:path>
              <a:path w="146684" h="160020">
                <a:moveTo>
                  <a:pt x="146100" y="29050"/>
                </a:moveTo>
                <a:lnTo>
                  <a:pt x="117024" y="29050"/>
                </a:lnTo>
                <a:lnTo>
                  <a:pt x="117024" y="130902"/>
                </a:lnTo>
                <a:lnTo>
                  <a:pt x="145852" y="130902"/>
                </a:lnTo>
                <a:lnTo>
                  <a:pt x="146100" y="29050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2" name="object 132"/>
          <p:cNvSpPr/>
          <p:nvPr/>
        </p:nvSpPr>
        <p:spPr>
          <a:xfrm>
            <a:off x="4784736" y="2784386"/>
            <a:ext cx="1441783" cy="0"/>
          </a:xfrm>
          <a:custGeom>
            <a:avLst/>
            <a:gdLst/>
            <a:ahLst/>
            <a:cxnLst/>
            <a:rect l="l" t="t" r="r" b="b"/>
            <a:pathLst>
              <a:path w="3169919">
                <a:moveTo>
                  <a:pt x="0" y="0"/>
                </a:moveTo>
                <a:lnTo>
                  <a:pt x="3169354" y="0"/>
                </a:lnTo>
              </a:path>
            </a:pathLst>
          </a:custGeom>
          <a:ln w="29057">
            <a:solidFill>
              <a:srgbClr val="1C67D3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3" name="object 133"/>
          <p:cNvSpPr/>
          <p:nvPr/>
        </p:nvSpPr>
        <p:spPr>
          <a:xfrm>
            <a:off x="6219040" y="2754008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7038" y="0"/>
                </a:moveTo>
                <a:lnTo>
                  <a:pt x="12012" y="0"/>
                </a:lnTo>
                <a:lnTo>
                  <a:pt x="9524" y="653"/>
                </a:lnTo>
                <a:lnTo>
                  <a:pt x="2764" y="4548"/>
                </a:lnTo>
                <a:lnTo>
                  <a:pt x="0" y="9348"/>
                </a:lnTo>
                <a:lnTo>
                  <a:pt x="0" y="121554"/>
                </a:lnTo>
                <a:lnTo>
                  <a:pt x="2764" y="126354"/>
                </a:lnTo>
                <a:lnTo>
                  <a:pt x="9524" y="130249"/>
                </a:lnTo>
                <a:lnTo>
                  <a:pt x="12012" y="130902"/>
                </a:lnTo>
                <a:lnTo>
                  <a:pt x="17038" y="130902"/>
                </a:lnTo>
                <a:lnTo>
                  <a:pt x="19551" y="130249"/>
                </a:lnTo>
                <a:lnTo>
                  <a:pt x="114543" y="75440"/>
                </a:lnTo>
                <a:lnTo>
                  <a:pt x="117307" y="70640"/>
                </a:lnTo>
                <a:lnTo>
                  <a:pt x="117307" y="60262"/>
                </a:lnTo>
                <a:lnTo>
                  <a:pt x="114543" y="55462"/>
                </a:lnTo>
                <a:lnTo>
                  <a:pt x="19551" y="653"/>
                </a:lnTo>
                <a:lnTo>
                  <a:pt x="170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4" name="object 134"/>
          <p:cNvSpPr/>
          <p:nvPr/>
        </p:nvSpPr>
        <p:spPr>
          <a:xfrm>
            <a:off x="6212433" y="2747402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34076" y="0"/>
                </a:moveTo>
                <a:lnTo>
                  <a:pt x="24049" y="0"/>
                </a:lnTo>
                <a:lnTo>
                  <a:pt x="19023" y="1306"/>
                </a:lnTo>
                <a:lnTo>
                  <a:pt x="14525" y="3895"/>
                </a:lnTo>
                <a:lnTo>
                  <a:pt x="4875" y="12917"/>
                </a:lnTo>
                <a:lnTo>
                  <a:pt x="256" y="25184"/>
                </a:lnTo>
                <a:lnTo>
                  <a:pt x="0" y="130902"/>
                </a:lnTo>
                <a:lnTo>
                  <a:pt x="2998" y="143764"/>
                </a:lnTo>
                <a:lnTo>
                  <a:pt x="11304" y="153905"/>
                </a:lnTo>
                <a:lnTo>
                  <a:pt x="19023" y="158671"/>
                </a:lnTo>
                <a:lnTo>
                  <a:pt x="24049" y="159953"/>
                </a:lnTo>
                <a:lnTo>
                  <a:pt x="34076" y="159953"/>
                </a:lnTo>
                <a:lnTo>
                  <a:pt x="39102" y="158671"/>
                </a:lnTo>
                <a:lnTo>
                  <a:pt x="87194" y="130902"/>
                </a:lnTo>
                <a:lnTo>
                  <a:pt x="29050" y="130902"/>
                </a:lnTo>
                <a:lnTo>
                  <a:pt x="29050" y="29050"/>
                </a:lnTo>
                <a:lnTo>
                  <a:pt x="86442" y="29050"/>
                </a:lnTo>
                <a:lnTo>
                  <a:pt x="43600" y="3895"/>
                </a:lnTo>
                <a:lnTo>
                  <a:pt x="39102" y="1306"/>
                </a:lnTo>
                <a:lnTo>
                  <a:pt x="34076" y="0"/>
                </a:lnTo>
                <a:close/>
              </a:path>
              <a:path w="146684" h="160020">
                <a:moveTo>
                  <a:pt x="86442" y="29050"/>
                </a:moveTo>
                <a:lnTo>
                  <a:pt x="29050" y="29050"/>
                </a:lnTo>
                <a:lnTo>
                  <a:pt x="117307" y="79989"/>
                </a:lnTo>
                <a:lnTo>
                  <a:pt x="29050" y="130902"/>
                </a:lnTo>
                <a:lnTo>
                  <a:pt x="87194" y="130902"/>
                </a:lnTo>
                <a:lnTo>
                  <a:pt x="131832" y="105144"/>
                </a:lnTo>
                <a:lnTo>
                  <a:pt x="141478" y="96116"/>
                </a:lnTo>
                <a:lnTo>
                  <a:pt x="146122" y="83865"/>
                </a:lnTo>
                <a:lnTo>
                  <a:pt x="143921" y="69297"/>
                </a:lnTo>
                <a:lnTo>
                  <a:pt x="137271" y="58895"/>
                </a:lnTo>
                <a:lnTo>
                  <a:pt x="86442" y="29050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5" name="object 135"/>
          <p:cNvSpPr/>
          <p:nvPr/>
        </p:nvSpPr>
        <p:spPr>
          <a:xfrm>
            <a:off x="4827712" y="4140313"/>
            <a:ext cx="60363" cy="53428"/>
          </a:xfrm>
          <a:custGeom>
            <a:avLst/>
            <a:gdLst/>
            <a:ahLst/>
            <a:cxnLst/>
            <a:rect l="l" t="t" r="r" b="b"/>
            <a:pathLst>
              <a:path w="132715" h="117475">
                <a:moveTo>
                  <a:pt x="71294" y="0"/>
                </a:moveTo>
                <a:lnTo>
                  <a:pt x="60915" y="0"/>
                </a:lnTo>
                <a:lnTo>
                  <a:pt x="56115" y="2764"/>
                </a:lnTo>
                <a:lnTo>
                  <a:pt x="0" y="99967"/>
                </a:lnTo>
                <a:lnTo>
                  <a:pt x="0" y="105496"/>
                </a:lnTo>
                <a:lnTo>
                  <a:pt x="2588" y="109994"/>
                </a:lnTo>
                <a:lnTo>
                  <a:pt x="5201" y="114492"/>
                </a:lnTo>
                <a:lnTo>
                  <a:pt x="9976" y="117257"/>
                </a:lnTo>
                <a:lnTo>
                  <a:pt x="122258" y="117257"/>
                </a:lnTo>
                <a:lnTo>
                  <a:pt x="127032" y="114492"/>
                </a:lnTo>
                <a:lnTo>
                  <a:pt x="129646" y="109994"/>
                </a:lnTo>
                <a:lnTo>
                  <a:pt x="132234" y="105496"/>
                </a:lnTo>
                <a:lnTo>
                  <a:pt x="132234" y="99967"/>
                </a:lnTo>
                <a:lnTo>
                  <a:pt x="78707" y="7262"/>
                </a:lnTo>
                <a:lnTo>
                  <a:pt x="76094" y="2764"/>
                </a:lnTo>
                <a:lnTo>
                  <a:pt x="712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6" name="object 136"/>
          <p:cNvSpPr/>
          <p:nvPr/>
        </p:nvSpPr>
        <p:spPr>
          <a:xfrm>
            <a:off x="4821451" y="4133695"/>
            <a:ext cx="72494" cy="66713"/>
          </a:xfrm>
          <a:custGeom>
            <a:avLst/>
            <a:gdLst/>
            <a:ahLst/>
            <a:cxnLst/>
            <a:rect l="l" t="t" r="r" b="b"/>
            <a:pathLst>
              <a:path w="159384" h="146684">
                <a:moveTo>
                  <a:pt x="79855" y="0"/>
                </a:moveTo>
                <a:lnTo>
                  <a:pt x="67000" y="3001"/>
                </a:lnTo>
                <a:lnTo>
                  <a:pt x="56848" y="11295"/>
                </a:lnTo>
                <a:lnTo>
                  <a:pt x="3761" y="102731"/>
                </a:lnTo>
                <a:lnTo>
                  <a:pt x="0" y="114614"/>
                </a:lnTo>
                <a:lnTo>
                  <a:pt x="1505" y="126860"/>
                </a:lnTo>
                <a:lnTo>
                  <a:pt x="10793" y="139208"/>
                </a:lnTo>
                <a:lnTo>
                  <a:pt x="21472" y="145294"/>
                </a:lnTo>
                <a:lnTo>
                  <a:pt x="130819" y="146332"/>
                </a:lnTo>
                <a:lnTo>
                  <a:pt x="143676" y="143326"/>
                </a:lnTo>
                <a:lnTo>
                  <a:pt x="153815" y="135013"/>
                </a:lnTo>
                <a:lnTo>
                  <a:pt x="159050" y="122091"/>
                </a:lnTo>
                <a:lnTo>
                  <a:pt x="159023" y="117257"/>
                </a:lnTo>
                <a:lnTo>
                  <a:pt x="28942" y="117257"/>
                </a:lnTo>
                <a:lnTo>
                  <a:pt x="79855" y="29075"/>
                </a:lnTo>
                <a:lnTo>
                  <a:pt x="113227" y="29075"/>
                </a:lnTo>
                <a:lnTo>
                  <a:pt x="105036" y="14525"/>
                </a:lnTo>
                <a:lnTo>
                  <a:pt x="96012" y="4901"/>
                </a:lnTo>
                <a:lnTo>
                  <a:pt x="83742" y="261"/>
                </a:lnTo>
                <a:lnTo>
                  <a:pt x="79855" y="0"/>
                </a:lnTo>
                <a:close/>
              </a:path>
              <a:path w="159384" h="146684">
                <a:moveTo>
                  <a:pt x="113227" y="29075"/>
                </a:moveTo>
                <a:lnTo>
                  <a:pt x="79855" y="29075"/>
                </a:lnTo>
                <a:lnTo>
                  <a:pt x="130819" y="117257"/>
                </a:lnTo>
                <a:lnTo>
                  <a:pt x="159023" y="117257"/>
                </a:lnTo>
                <a:lnTo>
                  <a:pt x="158986" y="110358"/>
                </a:lnTo>
                <a:lnTo>
                  <a:pt x="113227" y="29075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7" name="object 137"/>
          <p:cNvSpPr/>
          <p:nvPr/>
        </p:nvSpPr>
        <p:spPr>
          <a:xfrm>
            <a:off x="6216571" y="3937067"/>
            <a:ext cx="53432" cy="59781"/>
          </a:xfrm>
          <a:custGeom>
            <a:avLst/>
            <a:gdLst/>
            <a:ahLst/>
            <a:cxnLst/>
            <a:rect l="l" t="t" r="r" b="b"/>
            <a:pathLst>
              <a:path w="117475" h="131445">
                <a:moveTo>
                  <a:pt x="17038" y="0"/>
                </a:moveTo>
                <a:lnTo>
                  <a:pt x="12037" y="0"/>
                </a:lnTo>
                <a:lnTo>
                  <a:pt x="9524" y="653"/>
                </a:lnTo>
                <a:lnTo>
                  <a:pt x="2764" y="4548"/>
                </a:lnTo>
                <a:lnTo>
                  <a:pt x="0" y="9323"/>
                </a:lnTo>
                <a:lnTo>
                  <a:pt x="0" y="121554"/>
                </a:lnTo>
                <a:lnTo>
                  <a:pt x="2764" y="126354"/>
                </a:lnTo>
                <a:lnTo>
                  <a:pt x="7262" y="128967"/>
                </a:lnTo>
                <a:lnTo>
                  <a:pt x="9524" y="130249"/>
                </a:lnTo>
                <a:lnTo>
                  <a:pt x="12037" y="130902"/>
                </a:lnTo>
                <a:lnTo>
                  <a:pt x="17038" y="130902"/>
                </a:lnTo>
                <a:lnTo>
                  <a:pt x="19551" y="130249"/>
                </a:lnTo>
                <a:lnTo>
                  <a:pt x="114517" y="75440"/>
                </a:lnTo>
                <a:lnTo>
                  <a:pt x="117307" y="70640"/>
                </a:lnTo>
                <a:lnTo>
                  <a:pt x="117307" y="60262"/>
                </a:lnTo>
                <a:lnTo>
                  <a:pt x="114517" y="55462"/>
                </a:lnTo>
                <a:lnTo>
                  <a:pt x="19551" y="653"/>
                </a:lnTo>
                <a:lnTo>
                  <a:pt x="170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8" name="object 138"/>
          <p:cNvSpPr/>
          <p:nvPr/>
        </p:nvSpPr>
        <p:spPr>
          <a:xfrm>
            <a:off x="6209964" y="3930461"/>
            <a:ext cx="66717" cy="72777"/>
          </a:xfrm>
          <a:custGeom>
            <a:avLst/>
            <a:gdLst/>
            <a:ahLst/>
            <a:cxnLst/>
            <a:rect l="l" t="t" r="r" b="b"/>
            <a:pathLst>
              <a:path w="146684" h="160020">
                <a:moveTo>
                  <a:pt x="34076" y="0"/>
                </a:moveTo>
                <a:lnTo>
                  <a:pt x="24049" y="0"/>
                </a:lnTo>
                <a:lnTo>
                  <a:pt x="19023" y="1306"/>
                </a:lnTo>
                <a:lnTo>
                  <a:pt x="14525" y="3895"/>
                </a:lnTo>
                <a:lnTo>
                  <a:pt x="4875" y="12925"/>
                </a:lnTo>
                <a:lnTo>
                  <a:pt x="256" y="25191"/>
                </a:lnTo>
                <a:lnTo>
                  <a:pt x="0" y="130902"/>
                </a:lnTo>
                <a:lnTo>
                  <a:pt x="2998" y="143764"/>
                </a:lnTo>
                <a:lnTo>
                  <a:pt x="11304" y="153905"/>
                </a:lnTo>
                <a:lnTo>
                  <a:pt x="19023" y="158671"/>
                </a:lnTo>
                <a:lnTo>
                  <a:pt x="24049" y="159953"/>
                </a:lnTo>
                <a:lnTo>
                  <a:pt x="34076" y="159953"/>
                </a:lnTo>
                <a:lnTo>
                  <a:pt x="39102" y="158671"/>
                </a:lnTo>
                <a:lnTo>
                  <a:pt x="87159" y="130902"/>
                </a:lnTo>
                <a:lnTo>
                  <a:pt x="29050" y="130902"/>
                </a:lnTo>
                <a:lnTo>
                  <a:pt x="29050" y="29050"/>
                </a:lnTo>
                <a:lnTo>
                  <a:pt x="86434" y="29050"/>
                </a:lnTo>
                <a:lnTo>
                  <a:pt x="39102" y="1306"/>
                </a:lnTo>
                <a:lnTo>
                  <a:pt x="34076" y="0"/>
                </a:lnTo>
                <a:close/>
              </a:path>
              <a:path w="146684" h="160020">
                <a:moveTo>
                  <a:pt x="86434" y="29050"/>
                </a:moveTo>
                <a:lnTo>
                  <a:pt x="29050" y="29050"/>
                </a:lnTo>
                <a:lnTo>
                  <a:pt x="117282" y="79964"/>
                </a:lnTo>
                <a:lnTo>
                  <a:pt x="29050" y="130902"/>
                </a:lnTo>
                <a:lnTo>
                  <a:pt x="87159" y="130902"/>
                </a:lnTo>
                <a:lnTo>
                  <a:pt x="131832" y="105119"/>
                </a:lnTo>
                <a:lnTo>
                  <a:pt x="141471" y="96097"/>
                </a:lnTo>
                <a:lnTo>
                  <a:pt x="146100" y="83829"/>
                </a:lnTo>
                <a:lnTo>
                  <a:pt x="143899" y="69271"/>
                </a:lnTo>
                <a:lnTo>
                  <a:pt x="137244" y="58872"/>
                </a:lnTo>
                <a:lnTo>
                  <a:pt x="86434" y="29050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39" name="object 139"/>
          <p:cNvSpPr/>
          <p:nvPr/>
        </p:nvSpPr>
        <p:spPr>
          <a:xfrm>
            <a:off x="6495028" y="3032297"/>
            <a:ext cx="58342" cy="53428"/>
          </a:xfrm>
          <a:custGeom>
            <a:avLst/>
            <a:gdLst/>
            <a:ahLst/>
            <a:cxnLst/>
            <a:rect l="l" t="t" r="r" b="b"/>
            <a:pathLst>
              <a:path w="128269" h="117475">
                <a:moveTo>
                  <a:pt x="69308" y="0"/>
                </a:moveTo>
                <a:lnTo>
                  <a:pt x="58729" y="0"/>
                </a:lnTo>
                <a:lnTo>
                  <a:pt x="53853" y="2864"/>
                </a:lnTo>
                <a:lnTo>
                  <a:pt x="51315" y="7513"/>
                </a:lnTo>
                <a:lnTo>
                  <a:pt x="2487" y="95695"/>
                </a:lnTo>
                <a:lnTo>
                  <a:pt x="0" y="100218"/>
                </a:lnTo>
                <a:lnTo>
                  <a:pt x="50" y="105697"/>
                </a:lnTo>
                <a:lnTo>
                  <a:pt x="2663" y="110120"/>
                </a:lnTo>
                <a:lnTo>
                  <a:pt x="5302" y="114543"/>
                </a:lnTo>
                <a:lnTo>
                  <a:pt x="10052" y="117257"/>
                </a:lnTo>
                <a:lnTo>
                  <a:pt x="117985" y="117257"/>
                </a:lnTo>
                <a:lnTo>
                  <a:pt x="122760" y="114543"/>
                </a:lnTo>
                <a:lnTo>
                  <a:pt x="127987" y="105697"/>
                </a:lnTo>
                <a:lnTo>
                  <a:pt x="128037" y="100193"/>
                </a:lnTo>
                <a:lnTo>
                  <a:pt x="125575" y="95695"/>
                </a:lnTo>
                <a:lnTo>
                  <a:pt x="74158" y="2864"/>
                </a:lnTo>
                <a:lnTo>
                  <a:pt x="693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40" name="object 140"/>
          <p:cNvSpPr/>
          <p:nvPr/>
        </p:nvSpPr>
        <p:spPr>
          <a:xfrm>
            <a:off x="6488753" y="3025691"/>
            <a:ext cx="70472" cy="66713"/>
          </a:xfrm>
          <a:custGeom>
            <a:avLst/>
            <a:gdLst/>
            <a:ahLst/>
            <a:cxnLst/>
            <a:rect l="l" t="t" r="r" b="b"/>
            <a:pathLst>
              <a:path w="154940" h="146685">
                <a:moveTo>
                  <a:pt x="77803" y="0"/>
                </a:moveTo>
                <a:lnTo>
                  <a:pt x="64919" y="3006"/>
                </a:lnTo>
                <a:lnTo>
                  <a:pt x="54774" y="11321"/>
                </a:lnTo>
                <a:lnTo>
                  <a:pt x="3569" y="103209"/>
                </a:lnTo>
                <a:lnTo>
                  <a:pt x="0" y="115117"/>
                </a:lnTo>
                <a:lnTo>
                  <a:pt x="1718" y="127324"/>
                </a:lnTo>
                <a:lnTo>
                  <a:pt x="11098" y="139453"/>
                </a:lnTo>
                <a:lnTo>
                  <a:pt x="21859" y="145366"/>
                </a:lnTo>
                <a:lnTo>
                  <a:pt x="126656" y="146307"/>
                </a:lnTo>
                <a:lnTo>
                  <a:pt x="139510" y="143316"/>
                </a:lnTo>
                <a:lnTo>
                  <a:pt x="149647" y="135022"/>
                </a:lnTo>
                <a:lnTo>
                  <a:pt x="154902" y="122213"/>
                </a:lnTo>
                <a:lnTo>
                  <a:pt x="154884" y="117257"/>
                </a:lnTo>
                <a:lnTo>
                  <a:pt x="29001" y="117257"/>
                </a:lnTo>
                <a:lnTo>
                  <a:pt x="77803" y="29050"/>
                </a:lnTo>
                <a:lnTo>
                  <a:pt x="110863" y="29050"/>
                </a:lnTo>
                <a:lnTo>
                  <a:pt x="103260" y="14977"/>
                </a:lnTo>
                <a:lnTo>
                  <a:pt x="94384" y="5175"/>
                </a:lnTo>
                <a:lnTo>
                  <a:pt x="82189" y="330"/>
                </a:lnTo>
                <a:lnTo>
                  <a:pt x="77803" y="0"/>
                </a:lnTo>
                <a:close/>
              </a:path>
              <a:path w="154940" h="146685">
                <a:moveTo>
                  <a:pt x="110863" y="29050"/>
                </a:moveTo>
                <a:lnTo>
                  <a:pt x="77803" y="29050"/>
                </a:lnTo>
                <a:lnTo>
                  <a:pt x="126656" y="117257"/>
                </a:lnTo>
                <a:lnTo>
                  <a:pt x="154884" y="117257"/>
                </a:lnTo>
                <a:lnTo>
                  <a:pt x="154859" y="110482"/>
                </a:lnTo>
                <a:lnTo>
                  <a:pt x="110863" y="29050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41" name="object 141"/>
          <p:cNvSpPr/>
          <p:nvPr/>
        </p:nvSpPr>
        <p:spPr>
          <a:xfrm>
            <a:off x="4421856" y="2602308"/>
            <a:ext cx="244630" cy="244613"/>
          </a:xfrm>
          <a:custGeom>
            <a:avLst/>
            <a:gdLst/>
            <a:ahLst/>
            <a:cxnLst/>
            <a:rect l="l" t="t" r="r" b="b"/>
            <a:pathLst>
              <a:path w="537845" h="537845">
                <a:moveTo>
                  <a:pt x="479658" y="0"/>
                </a:moveTo>
                <a:lnTo>
                  <a:pt x="51220" y="408"/>
                </a:lnTo>
                <a:lnTo>
                  <a:pt x="14791" y="19382"/>
                </a:lnTo>
                <a:lnTo>
                  <a:pt x="0" y="58100"/>
                </a:lnTo>
                <a:lnTo>
                  <a:pt x="410" y="486376"/>
                </a:lnTo>
                <a:lnTo>
                  <a:pt x="19407" y="522775"/>
                </a:lnTo>
                <a:lnTo>
                  <a:pt x="58151" y="537558"/>
                </a:lnTo>
                <a:lnTo>
                  <a:pt x="486603" y="537147"/>
                </a:lnTo>
                <a:lnTo>
                  <a:pt x="523015" y="518155"/>
                </a:lnTo>
                <a:lnTo>
                  <a:pt x="537809" y="479432"/>
                </a:lnTo>
                <a:lnTo>
                  <a:pt x="537400" y="51175"/>
                </a:lnTo>
                <a:lnTo>
                  <a:pt x="518399" y="14778"/>
                </a:lnTo>
                <a:lnTo>
                  <a:pt x="47965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42" name="object 142"/>
          <p:cNvSpPr/>
          <p:nvPr/>
        </p:nvSpPr>
        <p:spPr>
          <a:xfrm>
            <a:off x="4421857" y="2602302"/>
            <a:ext cx="244630" cy="244613"/>
          </a:xfrm>
          <a:custGeom>
            <a:avLst/>
            <a:gdLst/>
            <a:ahLst/>
            <a:cxnLst/>
            <a:rect l="l" t="t" r="r" b="b"/>
            <a:pathLst>
              <a:path w="537845" h="537845">
                <a:moveTo>
                  <a:pt x="537802" y="479452"/>
                </a:moveTo>
                <a:lnTo>
                  <a:pt x="523009" y="518173"/>
                </a:lnTo>
                <a:lnTo>
                  <a:pt x="486590" y="537157"/>
                </a:lnTo>
                <a:lnTo>
                  <a:pt x="58163" y="537565"/>
                </a:lnTo>
                <a:lnTo>
                  <a:pt x="43787" y="535776"/>
                </a:lnTo>
                <a:lnTo>
                  <a:pt x="10294" y="512467"/>
                </a:lnTo>
                <a:lnTo>
                  <a:pt x="0" y="58113"/>
                </a:lnTo>
                <a:lnTo>
                  <a:pt x="1790" y="43752"/>
                </a:lnTo>
                <a:lnTo>
                  <a:pt x="25115" y="10288"/>
                </a:lnTo>
                <a:lnTo>
                  <a:pt x="479663" y="0"/>
                </a:lnTo>
                <a:lnTo>
                  <a:pt x="494033" y="1790"/>
                </a:lnTo>
                <a:lnTo>
                  <a:pt x="527515" y="25107"/>
                </a:lnTo>
                <a:lnTo>
                  <a:pt x="537802" y="479452"/>
                </a:lnTo>
                <a:close/>
              </a:path>
            </a:pathLst>
          </a:custGeom>
          <a:ln w="38751">
            <a:solidFill>
              <a:srgbClr val="AAB2C2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43" name="object 143"/>
          <p:cNvSpPr/>
          <p:nvPr/>
        </p:nvSpPr>
        <p:spPr>
          <a:xfrm>
            <a:off x="4386606" y="2641956"/>
            <a:ext cx="244630" cy="244613"/>
          </a:xfrm>
          <a:custGeom>
            <a:avLst/>
            <a:gdLst/>
            <a:ahLst/>
            <a:cxnLst/>
            <a:rect l="l" t="t" r="r" b="b"/>
            <a:pathLst>
              <a:path w="537845" h="537845">
                <a:moveTo>
                  <a:pt x="479633" y="0"/>
                </a:moveTo>
                <a:lnTo>
                  <a:pt x="51214" y="406"/>
                </a:lnTo>
                <a:lnTo>
                  <a:pt x="14786" y="19375"/>
                </a:lnTo>
                <a:lnTo>
                  <a:pt x="0" y="58100"/>
                </a:lnTo>
                <a:lnTo>
                  <a:pt x="408" y="486357"/>
                </a:lnTo>
                <a:lnTo>
                  <a:pt x="19386" y="522769"/>
                </a:lnTo>
                <a:lnTo>
                  <a:pt x="58125" y="537558"/>
                </a:lnTo>
                <a:lnTo>
                  <a:pt x="486577" y="537147"/>
                </a:lnTo>
                <a:lnTo>
                  <a:pt x="522990" y="518155"/>
                </a:lnTo>
                <a:lnTo>
                  <a:pt x="537784" y="479432"/>
                </a:lnTo>
                <a:lnTo>
                  <a:pt x="537375" y="51175"/>
                </a:lnTo>
                <a:lnTo>
                  <a:pt x="518374" y="14778"/>
                </a:lnTo>
                <a:lnTo>
                  <a:pt x="479633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44" name="object 144"/>
          <p:cNvSpPr/>
          <p:nvPr/>
        </p:nvSpPr>
        <p:spPr>
          <a:xfrm>
            <a:off x="4386599" y="2641952"/>
            <a:ext cx="244630" cy="244613"/>
          </a:xfrm>
          <a:custGeom>
            <a:avLst/>
            <a:gdLst/>
            <a:ahLst/>
            <a:cxnLst/>
            <a:rect l="l" t="t" r="r" b="b"/>
            <a:pathLst>
              <a:path w="537845" h="537845">
                <a:moveTo>
                  <a:pt x="537802" y="479452"/>
                </a:moveTo>
                <a:lnTo>
                  <a:pt x="523001" y="518173"/>
                </a:lnTo>
                <a:lnTo>
                  <a:pt x="486585" y="537157"/>
                </a:lnTo>
                <a:lnTo>
                  <a:pt x="58138" y="537565"/>
                </a:lnTo>
                <a:lnTo>
                  <a:pt x="43769" y="535775"/>
                </a:lnTo>
                <a:lnTo>
                  <a:pt x="10286" y="512457"/>
                </a:lnTo>
                <a:lnTo>
                  <a:pt x="0" y="58113"/>
                </a:lnTo>
                <a:lnTo>
                  <a:pt x="1791" y="43749"/>
                </a:lnTo>
                <a:lnTo>
                  <a:pt x="25118" y="10282"/>
                </a:lnTo>
                <a:lnTo>
                  <a:pt x="479663" y="0"/>
                </a:lnTo>
                <a:lnTo>
                  <a:pt x="494025" y="1790"/>
                </a:lnTo>
                <a:lnTo>
                  <a:pt x="527509" y="25107"/>
                </a:lnTo>
                <a:lnTo>
                  <a:pt x="537802" y="479452"/>
                </a:lnTo>
                <a:close/>
              </a:path>
            </a:pathLst>
          </a:custGeom>
          <a:ln w="38751">
            <a:solidFill>
              <a:srgbClr val="AAB2C2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45" name="object 145"/>
          <p:cNvSpPr/>
          <p:nvPr/>
        </p:nvSpPr>
        <p:spPr>
          <a:xfrm>
            <a:off x="4351344" y="2681593"/>
            <a:ext cx="244630" cy="244613"/>
          </a:xfrm>
          <a:custGeom>
            <a:avLst/>
            <a:gdLst/>
            <a:ahLst/>
            <a:cxnLst/>
            <a:rect l="l" t="t" r="r" b="b"/>
            <a:pathLst>
              <a:path w="537845" h="537845">
                <a:moveTo>
                  <a:pt x="479658" y="0"/>
                </a:moveTo>
                <a:lnTo>
                  <a:pt x="51201" y="410"/>
                </a:lnTo>
                <a:lnTo>
                  <a:pt x="14785" y="19403"/>
                </a:lnTo>
                <a:lnTo>
                  <a:pt x="0" y="58125"/>
                </a:lnTo>
                <a:lnTo>
                  <a:pt x="408" y="486382"/>
                </a:lnTo>
                <a:lnTo>
                  <a:pt x="19400" y="522780"/>
                </a:lnTo>
                <a:lnTo>
                  <a:pt x="58151" y="537558"/>
                </a:lnTo>
                <a:lnTo>
                  <a:pt x="486565" y="537152"/>
                </a:lnTo>
                <a:lnTo>
                  <a:pt x="522989" y="518182"/>
                </a:lnTo>
                <a:lnTo>
                  <a:pt x="537784" y="479457"/>
                </a:lnTo>
                <a:lnTo>
                  <a:pt x="537375" y="51200"/>
                </a:lnTo>
                <a:lnTo>
                  <a:pt x="518388" y="14789"/>
                </a:lnTo>
                <a:lnTo>
                  <a:pt x="47965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46" name="object 146"/>
          <p:cNvSpPr/>
          <p:nvPr/>
        </p:nvSpPr>
        <p:spPr>
          <a:xfrm>
            <a:off x="4351341" y="2681591"/>
            <a:ext cx="244630" cy="244613"/>
          </a:xfrm>
          <a:custGeom>
            <a:avLst/>
            <a:gdLst/>
            <a:ahLst/>
            <a:cxnLst/>
            <a:rect l="l" t="t" r="r" b="b"/>
            <a:pathLst>
              <a:path w="537845" h="537845">
                <a:moveTo>
                  <a:pt x="537802" y="479452"/>
                </a:moveTo>
                <a:lnTo>
                  <a:pt x="523001" y="518173"/>
                </a:lnTo>
                <a:lnTo>
                  <a:pt x="486585" y="537157"/>
                </a:lnTo>
                <a:lnTo>
                  <a:pt x="58138" y="537565"/>
                </a:lnTo>
                <a:lnTo>
                  <a:pt x="43769" y="535775"/>
                </a:lnTo>
                <a:lnTo>
                  <a:pt x="10286" y="512457"/>
                </a:lnTo>
                <a:lnTo>
                  <a:pt x="0" y="58113"/>
                </a:lnTo>
                <a:lnTo>
                  <a:pt x="1791" y="43758"/>
                </a:lnTo>
                <a:lnTo>
                  <a:pt x="25118" y="10288"/>
                </a:lnTo>
                <a:lnTo>
                  <a:pt x="479663" y="0"/>
                </a:lnTo>
                <a:lnTo>
                  <a:pt x="494025" y="1791"/>
                </a:lnTo>
                <a:lnTo>
                  <a:pt x="527509" y="25118"/>
                </a:lnTo>
                <a:lnTo>
                  <a:pt x="537802" y="479452"/>
                </a:lnTo>
                <a:close/>
              </a:path>
            </a:pathLst>
          </a:custGeom>
          <a:ln w="38751">
            <a:solidFill>
              <a:srgbClr val="AAB2C2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48" name="object 148"/>
          <p:cNvSpPr txBox="1"/>
          <p:nvPr/>
        </p:nvSpPr>
        <p:spPr>
          <a:xfrm>
            <a:off x="7023100" y="4150366"/>
            <a:ext cx="665963" cy="680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540" algn="r"/>
            <a:r>
              <a:rPr sz="1100" b="1" spc="7" dirty="0">
                <a:solidFill>
                  <a:srgbClr val="419A40"/>
                </a:solidFill>
                <a:latin typeface="Arial" panose="020B0604020202020204"/>
                <a:cs typeface="Arial" panose="020B0604020202020204"/>
              </a:rPr>
              <a:t>RPC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100" dirty="0">
              <a:latin typeface="Times New Roman" panose="02020603050405020304"/>
              <a:cs typeface="Times New Roman" panose="02020603050405020304"/>
            </a:endParaRPr>
          </a:p>
          <a:p>
            <a:pPr>
              <a:spcBef>
                <a:spcPts val="25"/>
              </a:spcBef>
            </a:pPr>
            <a:endParaRPr sz="1100" dirty="0">
              <a:latin typeface="Times New Roman" panose="02020603050405020304"/>
              <a:cs typeface="Times New Roman" panose="02020603050405020304"/>
            </a:endParaRPr>
          </a:p>
          <a:p>
            <a:pPr marL="5715"/>
            <a:r>
              <a:rPr sz="1100" b="1" spc="34" dirty="0">
                <a:solidFill>
                  <a:srgbClr val="565F75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1100" b="1" spc="23" dirty="0">
                <a:solidFill>
                  <a:srgbClr val="565F75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b="1" spc="25" dirty="0">
                <a:solidFill>
                  <a:srgbClr val="565F75"/>
                </a:solidFill>
                <a:latin typeface="Arial" panose="020B0604020202020204"/>
                <a:cs typeface="Arial" panose="020B0604020202020204"/>
              </a:rPr>
              <a:t>taset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4760204" y="3917297"/>
            <a:ext cx="42562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sz="1100" b="1" spc="18" dirty="0">
                <a:solidFill>
                  <a:srgbClr val="565F75"/>
                </a:solidFill>
                <a:latin typeface="Arial" panose="020B0604020202020204"/>
                <a:cs typeface="Arial" panose="020B0604020202020204"/>
              </a:rPr>
              <a:t>Spark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4383808" y="3904807"/>
            <a:ext cx="32577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en-US" altLang="zh-CN" sz="1100" b="1" spc="16" dirty="0">
                <a:solidFill>
                  <a:srgbClr val="565F75"/>
                </a:solidFill>
                <a:latin typeface="Arial" panose="020B0604020202020204"/>
                <a:cs typeface="Arial" panose="020B0604020202020204"/>
              </a:rPr>
              <a:t>SQL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6381726" y="3913782"/>
            <a:ext cx="28708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b="1" spc="34" dirty="0">
                <a:solidFill>
                  <a:srgbClr val="565F75"/>
                </a:solidFill>
                <a:latin typeface="Arial" panose="020B0604020202020204"/>
                <a:cs typeface="Arial" panose="020B0604020202020204"/>
              </a:rPr>
              <a:t>数据集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4381396" y="2737455"/>
            <a:ext cx="349354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zh-CN" sz="1100" b="1" spc="16" dirty="0">
                <a:solidFill>
                  <a:srgbClr val="565F75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lang="en-US" altLang="zh-CN" sz="1100" b="1" spc="16" dirty="0">
                <a:solidFill>
                  <a:srgbClr val="565F75"/>
                </a:solidFill>
                <a:latin typeface="Arial" panose="020B0604020202020204"/>
                <a:cs typeface="Arial" panose="020B0604020202020204"/>
              </a:rPr>
              <a:t>QL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4384330" y="3063751"/>
            <a:ext cx="282465" cy="325765"/>
          </a:xfrm>
          <a:custGeom>
            <a:avLst/>
            <a:gdLst/>
            <a:ahLst/>
            <a:cxnLst/>
            <a:rect l="l" t="t" r="r" b="b"/>
            <a:pathLst>
              <a:path w="621029" h="716279">
                <a:moveTo>
                  <a:pt x="310231" y="0"/>
                </a:moveTo>
                <a:lnTo>
                  <a:pt x="0" y="179027"/>
                </a:lnTo>
                <a:lnTo>
                  <a:pt x="0" y="537081"/>
                </a:lnTo>
                <a:lnTo>
                  <a:pt x="310231" y="716108"/>
                </a:lnTo>
                <a:lnTo>
                  <a:pt x="620462" y="537081"/>
                </a:lnTo>
                <a:lnTo>
                  <a:pt x="620462" y="179027"/>
                </a:lnTo>
                <a:lnTo>
                  <a:pt x="31023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54" name="object 154"/>
          <p:cNvSpPr/>
          <p:nvPr/>
        </p:nvSpPr>
        <p:spPr>
          <a:xfrm>
            <a:off x="4384335" y="3063745"/>
            <a:ext cx="282465" cy="325765"/>
          </a:xfrm>
          <a:custGeom>
            <a:avLst/>
            <a:gdLst/>
            <a:ahLst/>
            <a:cxnLst/>
            <a:rect l="l" t="t" r="r" b="b"/>
            <a:pathLst>
              <a:path w="621029" h="716279">
                <a:moveTo>
                  <a:pt x="0" y="179037"/>
                </a:moveTo>
                <a:lnTo>
                  <a:pt x="310224" y="0"/>
                </a:lnTo>
                <a:lnTo>
                  <a:pt x="620448" y="179037"/>
                </a:lnTo>
                <a:lnTo>
                  <a:pt x="620448" y="537088"/>
                </a:lnTo>
                <a:lnTo>
                  <a:pt x="310224" y="716101"/>
                </a:lnTo>
                <a:lnTo>
                  <a:pt x="0" y="537088"/>
                </a:lnTo>
                <a:lnTo>
                  <a:pt x="0" y="179037"/>
                </a:lnTo>
                <a:close/>
              </a:path>
            </a:pathLst>
          </a:custGeom>
          <a:ln w="38752">
            <a:solidFill>
              <a:srgbClr val="AAB2C2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55" name="object 155"/>
          <p:cNvSpPr/>
          <p:nvPr/>
        </p:nvSpPr>
        <p:spPr>
          <a:xfrm>
            <a:off x="4353481" y="3116611"/>
            <a:ext cx="282465" cy="325765"/>
          </a:xfrm>
          <a:custGeom>
            <a:avLst/>
            <a:gdLst/>
            <a:ahLst/>
            <a:cxnLst/>
            <a:rect l="l" t="t" r="r" b="b"/>
            <a:pathLst>
              <a:path w="621029" h="716279">
                <a:moveTo>
                  <a:pt x="310231" y="0"/>
                </a:moveTo>
                <a:lnTo>
                  <a:pt x="0" y="179027"/>
                </a:lnTo>
                <a:lnTo>
                  <a:pt x="0" y="537081"/>
                </a:lnTo>
                <a:lnTo>
                  <a:pt x="310231" y="716108"/>
                </a:lnTo>
                <a:lnTo>
                  <a:pt x="620437" y="537081"/>
                </a:lnTo>
                <a:lnTo>
                  <a:pt x="620437" y="179027"/>
                </a:lnTo>
                <a:lnTo>
                  <a:pt x="31023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56" name="object 156"/>
          <p:cNvSpPr/>
          <p:nvPr/>
        </p:nvSpPr>
        <p:spPr>
          <a:xfrm>
            <a:off x="4353479" y="3116617"/>
            <a:ext cx="282465" cy="325765"/>
          </a:xfrm>
          <a:custGeom>
            <a:avLst/>
            <a:gdLst/>
            <a:ahLst/>
            <a:cxnLst/>
            <a:rect l="l" t="t" r="r" b="b"/>
            <a:pathLst>
              <a:path w="621029" h="716279">
                <a:moveTo>
                  <a:pt x="0" y="179012"/>
                </a:moveTo>
                <a:lnTo>
                  <a:pt x="310224" y="0"/>
                </a:lnTo>
                <a:lnTo>
                  <a:pt x="620448" y="179012"/>
                </a:lnTo>
                <a:lnTo>
                  <a:pt x="620448" y="537063"/>
                </a:lnTo>
                <a:lnTo>
                  <a:pt x="310224" y="716076"/>
                </a:lnTo>
                <a:lnTo>
                  <a:pt x="0" y="537063"/>
                </a:lnTo>
                <a:lnTo>
                  <a:pt x="0" y="179012"/>
                </a:lnTo>
                <a:close/>
              </a:path>
            </a:pathLst>
          </a:custGeom>
          <a:ln w="38752">
            <a:solidFill>
              <a:srgbClr val="AAB2C2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57" name="object 157"/>
          <p:cNvSpPr/>
          <p:nvPr/>
        </p:nvSpPr>
        <p:spPr>
          <a:xfrm>
            <a:off x="4318220" y="3173882"/>
            <a:ext cx="282465" cy="325765"/>
          </a:xfrm>
          <a:custGeom>
            <a:avLst/>
            <a:gdLst/>
            <a:ahLst/>
            <a:cxnLst/>
            <a:rect l="l" t="t" r="r" b="b"/>
            <a:pathLst>
              <a:path w="621029" h="716279">
                <a:moveTo>
                  <a:pt x="310231" y="0"/>
                </a:moveTo>
                <a:lnTo>
                  <a:pt x="0" y="179027"/>
                </a:lnTo>
                <a:lnTo>
                  <a:pt x="0" y="537055"/>
                </a:lnTo>
                <a:lnTo>
                  <a:pt x="310231" y="716082"/>
                </a:lnTo>
                <a:lnTo>
                  <a:pt x="620437" y="537055"/>
                </a:lnTo>
                <a:lnTo>
                  <a:pt x="620437" y="179027"/>
                </a:lnTo>
                <a:lnTo>
                  <a:pt x="31023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58" name="object 158"/>
          <p:cNvSpPr/>
          <p:nvPr/>
        </p:nvSpPr>
        <p:spPr>
          <a:xfrm>
            <a:off x="4318220" y="3173876"/>
            <a:ext cx="282465" cy="325765"/>
          </a:xfrm>
          <a:custGeom>
            <a:avLst/>
            <a:gdLst/>
            <a:ahLst/>
            <a:cxnLst/>
            <a:rect l="l" t="t" r="r" b="b"/>
            <a:pathLst>
              <a:path w="621029" h="716279">
                <a:moveTo>
                  <a:pt x="0" y="179037"/>
                </a:moveTo>
                <a:lnTo>
                  <a:pt x="310224" y="0"/>
                </a:lnTo>
                <a:lnTo>
                  <a:pt x="620448" y="179037"/>
                </a:lnTo>
                <a:lnTo>
                  <a:pt x="620448" y="537088"/>
                </a:lnTo>
                <a:lnTo>
                  <a:pt x="310224" y="716101"/>
                </a:lnTo>
                <a:lnTo>
                  <a:pt x="0" y="537088"/>
                </a:lnTo>
                <a:lnTo>
                  <a:pt x="0" y="179037"/>
                </a:lnTo>
                <a:close/>
              </a:path>
            </a:pathLst>
          </a:custGeom>
          <a:ln w="38752">
            <a:solidFill>
              <a:srgbClr val="AAB2C2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59" name="object 159"/>
          <p:cNvSpPr/>
          <p:nvPr/>
        </p:nvSpPr>
        <p:spPr>
          <a:xfrm>
            <a:off x="5118582" y="2521824"/>
            <a:ext cx="60363" cy="53428"/>
          </a:xfrm>
          <a:custGeom>
            <a:avLst/>
            <a:gdLst/>
            <a:ahLst/>
            <a:cxnLst/>
            <a:rect l="l" t="t" r="r" b="b"/>
            <a:pathLst>
              <a:path w="132715" h="117475">
                <a:moveTo>
                  <a:pt x="71319" y="0"/>
                </a:moveTo>
                <a:lnTo>
                  <a:pt x="60940" y="0"/>
                </a:lnTo>
                <a:lnTo>
                  <a:pt x="56140" y="2764"/>
                </a:lnTo>
                <a:lnTo>
                  <a:pt x="53527" y="7262"/>
                </a:lnTo>
                <a:lnTo>
                  <a:pt x="2613" y="95444"/>
                </a:lnTo>
                <a:lnTo>
                  <a:pt x="0" y="99942"/>
                </a:lnTo>
                <a:lnTo>
                  <a:pt x="0" y="105496"/>
                </a:lnTo>
                <a:lnTo>
                  <a:pt x="2613" y="109969"/>
                </a:lnTo>
                <a:lnTo>
                  <a:pt x="5201" y="114467"/>
                </a:lnTo>
                <a:lnTo>
                  <a:pt x="10001" y="117232"/>
                </a:lnTo>
                <a:lnTo>
                  <a:pt x="122283" y="117232"/>
                </a:lnTo>
                <a:lnTo>
                  <a:pt x="127057" y="114467"/>
                </a:lnTo>
                <a:lnTo>
                  <a:pt x="132259" y="105496"/>
                </a:lnTo>
                <a:lnTo>
                  <a:pt x="132259" y="99942"/>
                </a:lnTo>
                <a:lnTo>
                  <a:pt x="76119" y="2764"/>
                </a:lnTo>
                <a:lnTo>
                  <a:pt x="713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60" name="object 160"/>
          <p:cNvSpPr/>
          <p:nvPr/>
        </p:nvSpPr>
        <p:spPr>
          <a:xfrm>
            <a:off x="5112326" y="2515206"/>
            <a:ext cx="72494" cy="66713"/>
          </a:xfrm>
          <a:custGeom>
            <a:avLst/>
            <a:gdLst/>
            <a:ahLst/>
            <a:cxnLst/>
            <a:rect l="l" t="t" r="r" b="b"/>
            <a:pathLst>
              <a:path w="159384" h="146685">
                <a:moveTo>
                  <a:pt x="79873" y="0"/>
                </a:moveTo>
                <a:lnTo>
                  <a:pt x="67023" y="3001"/>
                </a:lnTo>
                <a:lnTo>
                  <a:pt x="56873" y="11303"/>
                </a:lnTo>
                <a:lnTo>
                  <a:pt x="3779" y="102731"/>
                </a:lnTo>
                <a:lnTo>
                  <a:pt x="0" y="114607"/>
                </a:lnTo>
                <a:lnTo>
                  <a:pt x="1507" y="126847"/>
                </a:lnTo>
                <a:lnTo>
                  <a:pt x="10805" y="139185"/>
                </a:lnTo>
                <a:lnTo>
                  <a:pt x="21486" y="145268"/>
                </a:lnTo>
                <a:lnTo>
                  <a:pt x="130837" y="146307"/>
                </a:lnTo>
                <a:lnTo>
                  <a:pt x="143699" y="143309"/>
                </a:lnTo>
                <a:lnTo>
                  <a:pt x="153840" y="135003"/>
                </a:lnTo>
                <a:lnTo>
                  <a:pt x="159070" y="122084"/>
                </a:lnTo>
                <a:lnTo>
                  <a:pt x="159042" y="117257"/>
                </a:lnTo>
                <a:lnTo>
                  <a:pt x="28959" y="117257"/>
                </a:lnTo>
                <a:lnTo>
                  <a:pt x="79873" y="29075"/>
                </a:lnTo>
                <a:lnTo>
                  <a:pt x="113254" y="29075"/>
                </a:lnTo>
                <a:lnTo>
                  <a:pt x="105078" y="14550"/>
                </a:lnTo>
                <a:lnTo>
                  <a:pt x="96036" y="4914"/>
                </a:lnTo>
                <a:lnTo>
                  <a:pt x="83790" y="265"/>
                </a:lnTo>
                <a:lnTo>
                  <a:pt x="79873" y="0"/>
                </a:lnTo>
                <a:close/>
              </a:path>
              <a:path w="159384" h="146685">
                <a:moveTo>
                  <a:pt x="113254" y="29075"/>
                </a:moveTo>
                <a:lnTo>
                  <a:pt x="79873" y="29075"/>
                </a:lnTo>
                <a:lnTo>
                  <a:pt x="130837" y="117257"/>
                </a:lnTo>
                <a:lnTo>
                  <a:pt x="159042" y="117257"/>
                </a:lnTo>
                <a:lnTo>
                  <a:pt x="159002" y="110350"/>
                </a:lnTo>
                <a:lnTo>
                  <a:pt x="113254" y="29075"/>
                </a:lnTo>
                <a:close/>
              </a:path>
            </a:pathLst>
          </a:custGeom>
          <a:solidFill>
            <a:srgbClr val="1C67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61" name="object 161"/>
          <p:cNvSpPr/>
          <p:nvPr/>
        </p:nvSpPr>
        <p:spPr>
          <a:xfrm>
            <a:off x="2969958" y="2996693"/>
            <a:ext cx="224123" cy="0"/>
          </a:xfrm>
          <a:custGeom>
            <a:avLst/>
            <a:gdLst/>
            <a:ahLst/>
            <a:cxnLst/>
            <a:rect l="l" t="t" r="r" b="b"/>
            <a:pathLst>
              <a:path w="492759">
                <a:moveTo>
                  <a:pt x="0" y="0"/>
                </a:moveTo>
                <a:lnTo>
                  <a:pt x="492583" y="0"/>
                </a:lnTo>
              </a:path>
            </a:pathLst>
          </a:custGeom>
          <a:ln w="29057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62" name="object 162"/>
          <p:cNvSpPr/>
          <p:nvPr/>
        </p:nvSpPr>
        <p:spPr>
          <a:xfrm>
            <a:off x="3183415" y="2785438"/>
            <a:ext cx="484927" cy="391611"/>
          </a:xfrm>
          <a:custGeom>
            <a:avLst/>
            <a:gdLst/>
            <a:ahLst/>
            <a:cxnLst/>
            <a:rect l="l" t="t" r="r" b="b"/>
            <a:pathLst>
              <a:path w="1066165" h="861060">
                <a:moveTo>
                  <a:pt x="1027143" y="0"/>
                </a:moveTo>
                <a:lnTo>
                  <a:pt x="34136" y="274"/>
                </a:lnTo>
                <a:lnTo>
                  <a:pt x="2630" y="24700"/>
                </a:lnTo>
                <a:lnTo>
                  <a:pt x="0" y="38750"/>
                </a:lnTo>
                <a:lnTo>
                  <a:pt x="272" y="826495"/>
                </a:lnTo>
                <a:lnTo>
                  <a:pt x="4461" y="839929"/>
                </a:lnTo>
                <a:lnTo>
                  <a:pt x="12938" y="850754"/>
                </a:lnTo>
                <a:lnTo>
                  <a:pt x="24707" y="857977"/>
                </a:lnTo>
                <a:lnTo>
                  <a:pt x="38775" y="860606"/>
                </a:lnTo>
                <a:lnTo>
                  <a:pt x="1031744" y="860336"/>
                </a:lnTo>
                <a:lnTo>
                  <a:pt x="1045197" y="856157"/>
                </a:lnTo>
                <a:lnTo>
                  <a:pt x="1056034" y="847692"/>
                </a:lnTo>
                <a:lnTo>
                  <a:pt x="1063263" y="835935"/>
                </a:lnTo>
                <a:lnTo>
                  <a:pt x="1065894" y="821880"/>
                </a:lnTo>
                <a:lnTo>
                  <a:pt x="1065622" y="34135"/>
                </a:lnTo>
                <a:lnTo>
                  <a:pt x="1061438" y="20695"/>
                </a:lnTo>
                <a:lnTo>
                  <a:pt x="1052969" y="9862"/>
                </a:lnTo>
                <a:lnTo>
                  <a:pt x="1041208" y="2631"/>
                </a:lnTo>
                <a:lnTo>
                  <a:pt x="1027143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63" name="object 163"/>
          <p:cNvSpPr/>
          <p:nvPr/>
        </p:nvSpPr>
        <p:spPr>
          <a:xfrm>
            <a:off x="3183418" y="2785448"/>
            <a:ext cx="484927" cy="391611"/>
          </a:xfrm>
          <a:custGeom>
            <a:avLst/>
            <a:gdLst/>
            <a:ahLst/>
            <a:cxnLst/>
            <a:rect l="l" t="t" r="r" b="b"/>
            <a:pathLst>
              <a:path w="1066165" h="861060">
                <a:moveTo>
                  <a:pt x="1065902" y="821850"/>
                </a:moveTo>
                <a:lnTo>
                  <a:pt x="1045205" y="856131"/>
                </a:lnTo>
                <a:lnTo>
                  <a:pt x="38759" y="860592"/>
                </a:lnTo>
                <a:lnTo>
                  <a:pt x="24701" y="857964"/>
                </a:lnTo>
                <a:lnTo>
                  <a:pt x="12937" y="850741"/>
                </a:lnTo>
                <a:lnTo>
                  <a:pt x="4461" y="839912"/>
                </a:lnTo>
                <a:lnTo>
                  <a:pt x="272" y="826469"/>
                </a:lnTo>
                <a:lnTo>
                  <a:pt x="0" y="38717"/>
                </a:lnTo>
                <a:lnTo>
                  <a:pt x="2633" y="24665"/>
                </a:lnTo>
                <a:lnTo>
                  <a:pt x="9870" y="12910"/>
                </a:lnTo>
                <a:lnTo>
                  <a:pt x="20712" y="4448"/>
                </a:lnTo>
                <a:lnTo>
                  <a:pt x="34161" y="269"/>
                </a:lnTo>
                <a:lnTo>
                  <a:pt x="1027118" y="0"/>
                </a:lnTo>
                <a:lnTo>
                  <a:pt x="1041189" y="2627"/>
                </a:lnTo>
                <a:lnTo>
                  <a:pt x="1052961" y="9849"/>
                </a:lnTo>
                <a:lnTo>
                  <a:pt x="1061439" y="20671"/>
                </a:lnTo>
                <a:lnTo>
                  <a:pt x="1065629" y="34103"/>
                </a:lnTo>
                <a:lnTo>
                  <a:pt x="1065902" y="821850"/>
                </a:lnTo>
                <a:close/>
              </a:path>
            </a:pathLst>
          </a:custGeom>
          <a:ln w="48436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64" name="object 164"/>
          <p:cNvSpPr txBox="1"/>
          <p:nvPr/>
        </p:nvSpPr>
        <p:spPr>
          <a:xfrm>
            <a:off x="3277882" y="2839361"/>
            <a:ext cx="338495" cy="343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marR="2540" indent="-34290">
              <a:lnSpc>
                <a:spcPct val="102000"/>
              </a:lnSpc>
            </a:pPr>
            <a:r>
              <a:rPr lang="zh-CN" altLang="en-US"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流式</a:t>
            </a:r>
            <a:r>
              <a:rPr lang="en-US" altLang="zh-CN"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SQL</a:t>
            </a:r>
            <a:endParaRPr sz="110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1576391" y="4657950"/>
            <a:ext cx="5991255" cy="1692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1410970"/>
            <a:r>
              <a:rPr lang="zh-CN" altLang="en-US"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数据集</a:t>
            </a:r>
            <a:r>
              <a:rPr sz="1100" spc="-37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AP</a:t>
            </a:r>
            <a:r>
              <a:rPr sz="1100" spc="-2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100" spc="39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SPI</a:t>
            </a:r>
            <a:r>
              <a:rPr sz="1100" spc="39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100" spc="39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管理服务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9" name="标题 2"/>
          <p:cNvSpPr>
            <a:spLocks noGrp="1"/>
          </p:cNvSpPr>
          <p:nvPr>
            <p:ph type="title"/>
          </p:nvPr>
        </p:nvSpPr>
        <p:spPr>
          <a:xfrm>
            <a:off x="459420" y="214952"/>
            <a:ext cx="8049827" cy="492443"/>
          </a:xfrm>
        </p:spPr>
        <p:txBody>
          <a:bodyPr/>
          <a:lstStyle/>
          <a:p>
            <a:r>
              <a:rPr lang="en-US" altLang="zh-CN" dirty="0" smtClean="0"/>
              <a:t>TD</a:t>
            </a:r>
            <a:r>
              <a:rPr lang="zh-CN" altLang="en-US" dirty="0" smtClean="0"/>
              <a:t>数仓数据卸载与实时流处理</a:t>
            </a:r>
            <a:endParaRPr kumimoji="1" lang="zh-CN" altLang="en-US" dirty="0"/>
          </a:p>
        </p:txBody>
      </p:sp>
      <p:sp>
        <p:nvSpPr>
          <p:cNvPr id="147" name="object 147"/>
          <p:cNvSpPr txBox="1"/>
          <p:nvPr/>
        </p:nvSpPr>
        <p:spPr>
          <a:xfrm>
            <a:off x="4881245" y="3291205"/>
            <a:ext cx="28632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>
              <a:lnSpc>
                <a:spcPts val="615"/>
              </a:lnSpc>
            </a:pPr>
            <a:r>
              <a:rPr sz="1100" b="1" spc="18" dirty="0">
                <a:solidFill>
                  <a:srgbClr val="565F75"/>
                </a:solidFill>
                <a:latin typeface="Arial" panose="020B0604020202020204"/>
                <a:cs typeface="Arial" panose="020B0604020202020204"/>
              </a:rPr>
              <a:t>Spark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R="2540" algn="r">
              <a:lnSpc>
                <a:spcPts val="615"/>
              </a:lnSpc>
            </a:pPr>
            <a:r>
              <a:rPr sz="1100" b="1" spc="27" dirty="0">
                <a:solidFill>
                  <a:srgbClr val="419A40"/>
                </a:solidFill>
                <a:latin typeface="Arial" panose="020B0604020202020204"/>
                <a:cs typeface="Arial" panose="020B0604020202020204"/>
              </a:rPr>
              <a:t>Query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5" name="object 22"/>
          <p:cNvSpPr/>
          <p:nvPr/>
        </p:nvSpPr>
        <p:spPr>
          <a:xfrm>
            <a:off x="673110" y="1300614"/>
            <a:ext cx="533396" cy="223386"/>
          </a:xfrm>
          <a:custGeom>
            <a:avLst/>
            <a:gdLst/>
            <a:ahLst/>
            <a:cxnLst/>
            <a:rect l="l" t="t" r="r" b="b"/>
            <a:pathLst>
              <a:path w="1066800" h="349250">
                <a:moveTo>
                  <a:pt x="1027822" y="0"/>
                </a:moveTo>
                <a:lnTo>
                  <a:pt x="34130" y="272"/>
                </a:lnTo>
                <a:lnTo>
                  <a:pt x="2628" y="24696"/>
                </a:lnTo>
                <a:lnTo>
                  <a:pt x="0" y="38750"/>
                </a:lnTo>
                <a:lnTo>
                  <a:pt x="272" y="314575"/>
                </a:lnTo>
                <a:lnTo>
                  <a:pt x="4456" y="328020"/>
                </a:lnTo>
                <a:lnTo>
                  <a:pt x="12924" y="338851"/>
                </a:lnTo>
                <a:lnTo>
                  <a:pt x="24686" y="346077"/>
                </a:lnTo>
                <a:lnTo>
                  <a:pt x="38750" y="348705"/>
                </a:lnTo>
                <a:lnTo>
                  <a:pt x="1032442" y="348433"/>
                </a:lnTo>
                <a:lnTo>
                  <a:pt x="1045887" y="344249"/>
                </a:lnTo>
                <a:lnTo>
                  <a:pt x="1056718" y="335781"/>
                </a:lnTo>
                <a:lnTo>
                  <a:pt x="1063944" y="324019"/>
                </a:lnTo>
                <a:lnTo>
                  <a:pt x="1066572" y="309954"/>
                </a:lnTo>
                <a:lnTo>
                  <a:pt x="1066300" y="34135"/>
                </a:lnTo>
                <a:lnTo>
                  <a:pt x="1062116" y="20695"/>
                </a:lnTo>
                <a:lnTo>
                  <a:pt x="1053648" y="9862"/>
                </a:lnTo>
                <a:lnTo>
                  <a:pt x="1041886" y="2631"/>
                </a:lnTo>
                <a:lnTo>
                  <a:pt x="1027822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67" name="object 23"/>
          <p:cNvSpPr txBox="1"/>
          <p:nvPr/>
        </p:nvSpPr>
        <p:spPr>
          <a:xfrm>
            <a:off x="669170" y="1336815"/>
            <a:ext cx="48229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en-US" altLang="zh-CN" sz="1100" b="1" spc="16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TD</a:t>
            </a:r>
            <a:r>
              <a:rPr lang="zh-CN" altLang="en-US" sz="1100" b="1" spc="16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数仓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8" name="object 24"/>
          <p:cNvSpPr/>
          <p:nvPr/>
        </p:nvSpPr>
        <p:spPr>
          <a:xfrm>
            <a:off x="725998" y="1412944"/>
            <a:ext cx="0" cy="3218081"/>
          </a:xfrm>
          <a:custGeom>
            <a:avLst/>
            <a:gdLst/>
            <a:ahLst/>
            <a:cxnLst/>
            <a:rect l="l" t="t" r="r" b="b"/>
            <a:pathLst>
              <a:path h="7075805">
                <a:moveTo>
                  <a:pt x="0" y="7075686"/>
                </a:moveTo>
                <a:lnTo>
                  <a:pt x="0" y="0"/>
                </a:lnTo>
              </a:path>
            </a:pathLst>
          </a:custGeom>
          <a:ln w="34883">
            <a:solidFill>
              <a:srgbClr val="FF66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70" name="object 40"/>
          <p:cNvSpPr/>
          <p:nvPr/>
        </p:nvSpPr>
        <p:spPr>
          <a:xfrm>
            <a:off x="827519" y="3058961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397307" y="0"/>
                </a:moveTo>
                <a:lnTo>
                  <a:pt x="51206" y="410"/>
                </a:lnTo>
                <a:lnTo>
                  <a:pt x="14794" y="19393"/>
                </a:lnTo>
                <a:lnTo>
                  <a:pt x="0" y="58125"/>
                </a:lnTo>
                <a:lnTo>
                  <a:pt x="409" y="281366"/>
                </a:lnTo>
                <a:lnTo>
                  <a:pt x="19410" y="317760"/>
                </a:lnTo>
                <a:lnTo>
                  <a:pt x="58151" y="332546"/>
                </a:lnTo>
                <a:lnTo>
                  <a:pt x="404213" y="332140"/>
                </a:lnTo>
                <a:lnTo>
                  <a:pt x="440637" y="313160"/>
                </a:lnTo>
                <a:lnTo>
                  <a:pt x="455433" y="274446"/>
                </a:lnTo>
                <a:lnTo>
                  <a:pt x="455024" y="51195"/>
                </a:lnTo>
                <a:lnTo>
                  <a:pt x="436036" y="14780"/>
                </a:lnTo>
                <a:lnTo>
                  <a:pt x="397307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71" name="object 41"/>
          <p:cNvSpPr/>
          <p:nvPr/>
        </p:nvSpPr>
        <p:spPr>
          <a:xfrm>
            <a:off x="827519" y="3058969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455432" y="274410"/>
                </a:moveTo>
                <a:lnTo>
                  <a:pt x="440640" y="313131"/>
                </a:lnTo>
                <a:lnTo>
                  <a:pt x="404221" y="332115"/>
                </a:lnTo>
                <a:lnTo>
                  <a:pt x="58138" y="332524"/>
                </a:lnTo>
                <a:lnTo>
                  <a:pt x="43769" y="330733"/>
                </a:lnTo>
                <a:lnTo>
                  <a:pt x="10286" y="307416"/>
                </a:lnTo>
                <a:lnTo>
                  <a:pt x="0" y="58113"/>
                </a:lnTo>
                <a:lnTo>
                  <a:pt x="1791" y="43741"/>
                </a:lnTo>
                <a:lnTo>
                  <a:pt x="25118" y="10275"/>
                </a:lnTo>
                <a:lnTo>
                  <a:pt x="397294" y="0"/>
                </a:lnTo>
                <a:lnTo>
                  <a:pt x="411663" y="1788"/>
                </a:lnTo>
                <a:lnTo>
                  <a:pt x="445146" y="25096"/>
                </a:lnTo>
                <a:lnTo>
                  <a:pt x="455432" y="274410"/>
                </a:lnTo>
                <a:close/>
              </a:path>
            </a:pathLst>
          </a:custGeom>
          <a:ln w="38748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72" name="object 42"/>
          <p:cNvSpPr/>
          <p:nvPr/>
        </p:nvSpPr>
        <p:spPr>
          <a:xfrm>
            <a:off x="1078739" y="3058961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397282" y="0"/>
                </a:moveTo>
                <a:lnTo>
                  <a:pt x="51200" y="408"/>
                </a:lnTo>
                <a:lnTo>
                  <a:pt x="14789" y="19386"/>
                </a:lnTo>
                <a:lnTo>
                  <a:pt x="0" y="58125"/>
                </a:lnTo>
                <a:lnTo>
                  <a:pt x="406" y="281347"/>
                </a:lnTo>
                <a:lnTo>
                  <a:pt x="19389" y="317754"/>
                </a:lnTo>
                <a:lnTo>
                  <a:pt x="58125" y="332546"/>
                </a:lnTo>
                <a:lnTo>
                  <a:pt x="404207" y="332138"/>
                </a:lnTo>
                <a:lnTo>
                  <a:pt x="440632" y="313154"/>
                </a:lnTo>
                <a:lnTo>
                  <a:pt x="455433" y="274446"/>
                </a:lnTo>
                <a:lnTo>
                  <a:pt x="455021" y="51177"/>
                </a:lnTo>
                <a:lnTo>
                  <a:pt x="436016" y="14774"/>
                </a:lnTo>
                <a:lnTo>
                  <a:pt x="397282" y="0"/>
                </a:lnTo>
                <a:close/>
              </a:path>
            </a:pathLst>
          </a:custGeom>
          <a:solidFill>
            <a:srgbClr val="C9CCD3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73" name="object 43"/>
          <p:cNvSpPr/>
          <p:nvPr/>
        </p:nvSpPr>
        <p:spPr>
          <a:xfrm>
            <a:off x="1078737" y="3058969"/>
            <a:ext cx="207372" cy="151331"/>
          </a:xfrm>
          <a:custGeom>
            <a:avLst/>
            <a:gdLst/>
            <a:ahLst/>
            <a:cxnLst/>
            <a:rect l="l" t="t" r="r" b="b"/>
            <a:pathLst>
              <a:path w="455929" h="332739">
                <a:moveTo>
                  <a:pt x="455432" y="274410"/>
                </a:moveTo>
                <a:lnTo>
                  <a:pt x="440640" y="313131"/>
                </a:lnTo>
                <a:lnTo>
                  <a:pt x="404221" y="332115"/>
                </a:lnTo>
                <a:lnTo>
                  <a:pt x="58138" y="332524"/>
                </a:lnTo>
                <a:lnTo>
                  <a:pt x="43769" y="330733"/>
                </a:lnTo>
                <a:lnTo>
                  <a:pt x="10286" y="307416"/>
                </a:lnTo>
                <a:lnTo>
                  <a:pt x="0" y="58113"/>
                </a:lnTo>
                <a:lnTo>
                  <a:pt x="1791" y="43741"/>
                </a:lnTo>
                <a:lnTo>
                  <a:pt x="25118" y="10275"/>
                </a:lnTo>
                <a:lnTo>
                  <a:pt x="397294" y="0"/>
                </a:lnTo>
                <a:lnTo>
                  <a:pt x="411663" y="1788"/>
                </a:lnTo>
                <a:lnTo>
                  <a:pt x="445146" y="25096"/>
                </a:lnTo>
                <a:lnTo>
                  <a:pt x="455432" y="274410"/>
                </a:lnTo>
                <a:close/>
              </a:path>
            </a:pathLst>
          </a:custGeom>
          <a:ln w="38748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74" name="object 46"/>
          <p:cNvSpPr/>
          <p:nvPr/>
        </p:nvSpPr>
        <p:spPr>
          <a:xfrm>
            <a:off x="1315124" y="2768226"/>
            <a:ext cx="388794" cy="445039"/>
          </a:xfrm>
          <a:custGeom>
            <a:avLst/>
            <a:gdLst/>
            <a:ahLst/>
            <a:cxnLst/>
            <a:rect l="l" t="t" r="r" b="b"/>
            <a:pathLst>
              <a:path w="1078865" h="978535">
                <a:moveTo>
                  <a:pt x="691204" y="0"/>
                </a:moveTo>
                <a:lnTo>
                  <a:pt x="51200" y="408"/>
                </a:lnTo>
                <a:lnTo>
                  <a:pt x="14789" y="19396"/>
                </a:lnTo>
                <a:lnTo>
                  <a:pt x="0" y="58125"/>
                </a:lnTo>
                <a:lnTo>
                  <a:pt x="406" y="927070"/>
                </a:lnTo>
                <a:lnTo>
                  <a:pt x="19389" y="963481"/>
                </a:lnTo>
                <a:lnTo>
                  <a:pt x="58125" y="978265"/>
                </a:lnTo>
                <a:lnTo>
                  <a:pt x="691204" y="978265"/>
                </a:lnTo>
                <a:lnTo>
                  <a:pt x="1078811" y="502351"/>
                </a:lnTo>
                <a:lnTo>
                  <a:pt x="691204" y="0"/>
                </a:lnTo>
                <a:close/>
              </a:path>
            </a:pathLst>
          </a:custGeom>
          <a:solidFill>
            <a:srgbClr val="565F75"/>
          </a:solidFill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75" name="object 47"/>
          <p:cNvSpPr txBox="1"/>
          <p:nvPr/>
        </p:nvSpPr>
        <p:spPr>
          <a:xfrm>
            <a:off x="1364865" y="2871323"/>
            <a:ext cx="301527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/>
            <a:r>
              <a:rPr lang="zh-CN" altLang="en-US"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批量采集</a:t>
            </a:r>
            <a:endParaRPr sz="1100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80" name="object 126"/>
          <p:cNvSpPr/>
          <p:nvPr/>
        </p:nvSpPr>
        <p:spPr>
          <a:xfrm>
            <a:off x="804333" y="2815167"/>
            <a:ext cx="443960" cy="40388"/>
          </a:xfrm>
          <a:custGeom>
            <a:avLst/>
            <a:gdLst/>
            <a:ahLst/>
            <a:cxnLst/>
            <a:rect l="l" t="t" r="r" b="b"/>
            <a:pathLst>
              <a:path w="2484119">
                <a:moveTo>
                  <a:pt x="0" y="0"/>
                </a:moveTo>
                <a:lnTo>
                  <a:pt x="2484056" y="0"/>
                </a:lnTo>
              </a:path>
            </a:pathLst>
          </a:custGeom>
          <a:ln w="38100" cmpd="sng">
            <a:solidFill>
              <a:schemeClr val="accent6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81" name="object 126"/>
          <p:cNvSpPr/>
          <p:nvPr/>
        </p:nvSpPr>
        <p:spPr>
          <a:xfrm>
            <a:off x="804333" y="2878666"/>
            <a:ext cx="443960" cy="40388"/>
          </a:xfrm>
          <a:custGeom>
            <a:avLst/>
            <a:gdLst/>
            <a:ahLst/>
            <a:cxnLst/>
            <a:rect l="l" t="t" r="r" b="b"/>
            <a:pathLst>
              <a:path w="2484119">
                <a:moveTo>
                  <a:pt x="0" y="0"/>
                </a:moveTo>
                <a:lnTo>
                  <a:pt x="2484056" y="0"/>
                </a:lnTo>
              </a:path>
            </a:pathLst>
          </a:custGeom>
          <a:ln w="38100" cmpd="sng">
            <a:solidFill>
              <a:schemeClr val="accent6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82" name="object 126"/>
          <p:cNvSpPr/>
          <p:nvPr/>
        </p:nvSpPr>
        <p:spPr>
          <a:xfrm>
            <a:off x="802217" y="2940050"/>
            <a:ext cx="443960" cy="40388"/>
          </a:xfrm>
          <a:custGeom>
            <a:avLst/>
            <a:gdLst/>
            <a:ahLst/>
            <a:cxnLst/>
            <a:rect l="l" t="t" r="r" b="b"/>
            <a:pathLst>
              <a:path w="2484119">
                <a:moveTo>
                  <a:pt x="0" y="0"/>
                </a:moveTo>
                <a:lnTo>
                  <a:pt x="2484056" y="0"/>
                </a:lnTo>
              </a:path>
            </a:pathLst>
          </a:custGeom>
          <a:ln w="38100" cmpd="sng">
            <a:solidFill>
              <a:schemeClr val="accent6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  <p:sp>
        <p:nvSpPr>
          <p:cNvPr id="183" name="object 161"/>
          <p:cNvSpPr/>
          <p:nvPr/>
        </p:nvSpPr>
        <p:spPr>
          <a:xfrm>
            <a:off x="3704167" y="2983571"/>
            <a:ext cx="325991" cy="34289"/>
          </a:xfrm>
          <a:custGeom>
            <a:avLst/>
            <a:gdLst/>
            <a:ahLst/>
            <a:cxnLst/>
            <a:rect l="l" t="t" r="r" b="b"/>
            <a:pathLst>
              <a:path w="492759">
                <a:moveTo>
                  <a:pt x="0" y="0"/>
                </a:moveTo>
                <a:lnTo>
                  <a:pt x="492583" y="0"/>
                </a:lnTo>
              </a:path>
            </a:pathLst>
          </a:custGeom>
          <a:ln w="29057">
            <a:solidFill>
              <a:srgbClr val="565F75"/>
            </a:solidFill>
          </a:ln>
        </p:spPr>
        <p:txBody>
          <a:bodyPr wrap="square" lIns="0" tIns="0" rIns="0" bIns="0" rtlCol="0"/>
          <a:lstStyle/>
          <a:p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/>
        </p:nvSpPr>
        <p:spPr>
          <a:xfrm>
            <a:off x="0" y="1885950"/>
            <a:ext cx="9144000" cy="12865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2035691"/>
            <a:ext cx="1038070" cy="987073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75290" y="2154176"/>
            <a:ext cx="79067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en-US" sz="4000" b="1" spc="-40" dirty="0" err="1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Greenplum与</a:t>
            </a:r>
            <a:r>
              <a:rPr lang="en-US" altLang="en-US" sz="4000" b="1" spc="-4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en-US" sz="4000" b="1" spc="-40" dirty="0" err="1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Hadoo</a:t>
            </a:r>
            <a:r>
              <a:rPr lang="en-US" altLang="zh-CN" sz="4000" b="1" spc="-40" dirty="0" err="1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lang="zh-CN" altLang="en-US" sz="4000" b="1" spc="-40" dirty="0" smtClean="0">
                <a:solidFill>
                  <a:srgbClr val="8064A2"/>
                </a:solidFill>
                <a:latin typeface="Arial" panose="020B0604020202020204"/>
                <a:cs typeface="Arial" panose="020B0604020202020204"/>
              </a:rPr>
              <a:t>交互数据</a:t>
            </a:r>
            <a:endParaRPr sz="4000" dirty="0">
              <a:solidFill>
                <a:srgbClr val="8064A2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err="1"/>
              <a:t>Greenplum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Hadoop</a:t>
            </a:r>
            <a:r>
              <a:rPr kumimoji="1" lang="zh-CN" altLang="en-US" dirty="0"/>
              <a:t>交互数据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76350"/>
            <a:ext cx="6557112" cy="32352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98321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登录平台后创建</a:t>
            </a:r>
            <a:r>
              <a:rPr kumimoji="1" lang="en-US" altLang="zh-CN" dirty="0" err="1" smtClean="0"/>
              <a:t>Greenplum</a:t>
            </a:r>
            <a:r>
              <a:rPr kumimoji="1" lang="zh-CN" altLang="en-US" dirty="0" smtClean="0"/>
              <a:t>2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 交互工程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err="1" smtClean="0"/>
              <a:t>Greenplum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交互数据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428750"/>
            <a:ext cx="5546493" cy="3033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98321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登录平台后创建</a:t>
            </a:r>
            <a:r>
              <a:rPr kumimoji="1" lang="en-US" altLang="zh-CN" dirty="0" err="1" smtClean="0"/>
              <a:t>Greenplum</a:t>
            </a:r>
            <a:r>
              <a:rPr kumimoji="1" lang="zh-CN" altLang="en-US" dirty="0" smtClean="0"/>
              <a:t>2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交互工程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err="1"/>
              <a:t>Greenplum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Hadoop</a:t>
            </a:r>
            <a:r>
              <a:rPr kumimoji="1" lang="zh-CN" altLang="en-US" dirty="0"/>
              <a:t>交互数据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352550"/>
            <a:ext cx="4663189" cy="3181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98321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配置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地址用户名连接到</a:t>
            </a:r>
            <a:r>
              <a:rPr kumimoji="1" lang="en-US" altLang="zh-CN" dirty="0" err="1" smtClean="0"/>
              <a:t>Greenplum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DW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err="1"/>
              <a:t>Greenplum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Hadoop</a:t>
            </a:r>
            <a:r>
              <a:rPr kumimoji="1" lang="zh-CN" altLang="en-US" dirty="0"/>
              <a:t>交互数据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66950"/>
            <a:ext cx="5696107" cy="15001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98321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创建 </a:t>
            </a:r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 数据集连接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52550"/>
            <a:ext cx="4645563" cy="3136841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err="1"/>
              <a:t>Greenplum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Hadoop</a:t>
            </a:r>
            <a:r>
              <a:rPr kumimoji="1" lang="zh-CN" altLang="en-US" dirty="0"/>
              <a:t>交互数据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200" y="98321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通过预览功能，可视化浏览</a:t>
            </a:r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中数据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 </a:t>
            </a:r>
            <a:r>
              <a:rPr kumimoji="1" lang="zh-CN" altLang="en-US" dirty="0" smtClean="0"/>
              <a:t>创新的数据科学分析方式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460347" y="1070371"/>
            <a:ext cx="8223305" cy="3662542"/>
          </a:xfrm>
        </p:spPr>
        <p:txBody>
          <a:bodyPr/>
          <a:lstStyle/>
          <a:p>
            <a:r>
              <a:rPr lang="zh-CN" altLang="en-US" sz="2000" b="1" dirty="0" smtClean="0"/>
              <a:t>可视化建模</a:t>
            </a:r>
            <a:endParaRPr lang="en-US" altLang="zh-CN" sz="2000" b="1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Notebooks</a:t>
            </a:r>
            <a:r>
              <a:rPr lang="zh-CN" altLang="en-US" dirty="0"/>
              <a:t>脚本</a:t>
            </a:r>
            <a:r>
              <a:rPr lang="en-US" altLang="zh-CN" dirty="0"/>
              <a:t>(</a:t>
            </a:r>
            <a:r>
              <a:rPr lang="en-US" altLang="zh-CN" dirty="0" err="1"/>
              <a:t>R,Python,Hive,Pig,Spark</a:t>
            </a:r>
            <a:r>
              <a:rPr lang="en-US" altLang="zh-CN" dirty="0"/>
              <a:t> 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  <a:r>
              <a:rPr lang="zh-CN" altLang="en-US" dirty="0"/>
              <a:t>或者在任意的预测数据处理过程中拖拉拽可视化接口</a:t>
            </a:r>
            <a:r>
              <a:rPr lang="en-US" altLang="zh-CN" dirty="0"/>
              <a:t>—</a:t>
            </a:r>
            <a:r>
              <a:rPr lang="zh-CN" altLang="en-US" dirty="0"/>
              <a:t>从数据准备</a:t>
            </a:r>
            <a:r>
              <a:rPr lang="en-US" altLang="zh-CN" dirty="0"/>
              <a:t>, </a:t>
            </a:r>
            <a:r>
              <a:rPr lang="zh-CN" altLang="en-US" dirty="0"/>
              <a:t>到分析</a:t>
            </a:r>
            <a:r>
              <a:rPr lang="en-US" altLang="zh-CN" dirty="0"/>
              <a:t>, </a:t>
            </a:r>
            <a:r>
              <a:rPr lang="zh-CN" altLang="en-US" dirty="0"/>
              <a:t>建模</a:t>
            </a:r>
          </a:p>
          <a:p>
            <a:endParaRPr lang="zh-CN" altLang="en-US" dirty="0"/>
          </a:p>
          <a:p>
            <a:r>
              <a:rPr lang="zh-CN" altLang="en-US" sz="2000" dirty="0" smtClean="0"/>
              <a:t>数据抽取加载</a:t>
            </a:r>
            <a:endParaRPr lang="en-US" altLang="zh-CN" sz="2000" dirty="0" smtClean="0"/>
          </a:p>
          <a:p>
            <a:r>
              <a:rPr lang="zh-CN" altLang="en-US" dirty="0" smtClean="0"/>
              <a:t>可以抽</a:t>
            </a:r>
            <a:r>
              <a:rPr lang="zh-CN" altLang="en-US" dirty="0"/>
              <a:t>取</a:t>
            </a:r>
            <a:r>
              <a:rPr lang="en-US" altLang="zh-CN" dirty="0"/>
              <a:t>30</a:t>
            </a:r>
            <a:r>
              <a:rPr lang="zh-CN" altLang="en-US" dirty="0"/>
              <a:t>多种数据源，连接现有的数据库或大数据平台的数据源进行抽取，自动检测数据格式和 </a:t>
            </a:r>
            <a:r>
              <a:rPr lang="en-US" altLang="zh-CN" dirty="0"/>
              <a:t>Schema </a:t>
            </a:r>
            <a:r>
              <a:rPr lang="zh-CN" altLang="en-US" dirty="0"/>
              <a:t>将计算任务发送给现有的 </a:t>
            </a:r>
            <a:r>
              <a:rPr lang="en-US" altLang="zh-CN" dirty="0"/>
              <a:t>SQL</a:t>
            </a:r>
            <a:r>
              <a:rPr lang="zh-CN" altLang="en-US" dirty="0"/>
              <a:t>、</a:t>
            </a:r>
            <a:r>
              <a:rPr lang="en-US" altLang="zh-CN" dirty="0" err="1"/>
              <a:t>Hadoop</a:t>
            </a:r>
            <a:r>
              <a:rPr lang="en-US" altLang="zh-CN" dirty="0"/>
              <a:t> </a:t>
            </a:r>
            <a:r>
              <a:rPr lang="zh-CN" altLang="en-US" dirty="0"/>
              <a:t>或 </a:t>
            </a:r>
            <a:r>
              <a:rPr lang="en-US" altLang="zh-CN" dirty="0"/>
              <a:t>Spark </a:t>
            </a:r>
            <a:r>
              <a:rPr lang="zh-CN" altLang="en-US" dirty="0"/>
              <a:t>环境运行</a:t>
            </a:r>
          </a:p>
          <a:p>
            <a:endParaRPr lang="zh-CN" altLang="en-US" dirty="0"/>
          </a:p>
          <a:p>
            <a:r>
              <a:rPr lang="zh-CN" altLang="en-US" sz="2000" b="1" dirty="0" smtClean="0"/>
              <a:t>数据准备和可视化</a:t>
            </a:r>
            <a:endParaRPr lang="en-US" altLang="zh-CN" sz="2000" b="1" dirty="0" smtClean="0"/>
          </a:p>
          <a:p>
            <a:r>
              <a:rPr lang="zh-CN" altLang="en-US" dirty="0" smtClean="0"/>
              <a:t>可以在数据</a:t>
            </a:r>
            <a:r>
              <a:rPr lang="zh-CN" altLang="en-US" dirty="0"/>
              <a:t>分析的每一步完成数据预览、数据准备、数据清洗、</a:t>
            </a:r>
            <a:r>
              <a:rPr lang="zh-CN" altLang="en-US" dirty="0" smtClean="0"/>
              <a:t>数据过滤等</a:t>
            </a:r>
            <a:r>
              <a:rPr lang="zh-CN" altLang="en-US" dirty="0"/>
              <a:t>工作，内置</a:t>
            </a:r>
            <a:r>
              <a:rPr lang="en-US" altLang="zh-CN" dirty="0"/>
              <a:t>80+</a:t>
            </a:r>
            <a:r>
              <a:rPr lang="zh-CN" altLang="en-US" dirty="0"/>
              <a:t>多种函数用于上述工作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012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err="1"/>
              <a:t>Greenplum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Hadoop</a:t>
            </a:r>
            <a:r>
              <a:rPr kumimoji="1" lang="zh-CN" altLang="en-US" dirty="0"/>
              <a:t>交互数据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33550"/>
            <a:ext cx="6431881" cy="26052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983218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通过预览功能，可视化浏览</a:t>
            </a:r>
            <a:r>
              <a:rPr kumimoji="1" lang="en-US" altLang="zh-CN" dirty="0" err="1" smtClean="0"/>
              <a:t>Greenplum</a:t>
            </a:r>
            <a:r>
              <a:rPr kumimoji="1" lang="zh-CN" altLang="en-US" dirty="0" smtClean="0"/>
              <a:t> 表中数据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err="1"/>
              <a:t>Greenplum</a:t>
            </a:r>
            <a:r>
              <a:rPr kumimoji="1" lang="zh-CN" altLang="en-US" dirty="0"/>
              <a:t>与</a:t>
            </a:r>
            <a:r>
              <a:rPr kumimoji="1" lang="en-US" altLang="zh-CN" dirty="0" err="1" smtClean="0"/>
              <a:t>Hadoop</a:t>
            </a:r>
            <a:r>
              <a:rPr kumimoji="1" lang="en-US" altLang="en-US" dirty="0" err="1" smtClean="0"/>
              <a:t>同步</a:t>
            </a:r>
            <a:r>
              <a:rPr kumimoji="1" lang="zh-CN" altLang="en-US" dirty="0" smtClean="0"/>
              <a:t>数据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200" y="983218"/>
            <a:ext cx="4724400" cy="119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配置 </a:t>
            </a:r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 适配器：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 地址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通配符</a:t>
            </a:r>
            <a:endParaRPr kumimoji="1" lang="en-US" altLang="zh-CN" dirty="0" smtClean="0"/>
          </a:p>
          <a:p>
            <a:r>
              <a:rPr kumimoji="1" lang="zh-CN" altLang="en-US" dirty="0" smtClean="0"/>
              <a:t>文件解析器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352550"/>
            <a:ext cx="4613129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err="1"/>
              <a:t>Greenplum</a:t>
            </a:r>
            <a:r>
              <a:rPr kumimoji="1" lang="zh-CN" altLang="en-US" dirty="0"/>
              <a:t>与</a:t>
            </a:r>
            <a:r>
              <a:rPr kumimoji="1" lang="en-US" altLang="zh-CN" dirty="0" err="1" smtClean="0"/>
              <a:t>Hadoop</a:t>
            </a:r>
            <a:r>
              <a:rPr kumimoji="1" lang="en-US" altLang="en-US" dirty="0" err="1" smtClean="0"/>
              <a:t>同步</a:t>
            </a:r>
            <a:r>
              <a:rPr kumimoji="1" lang="zh-CN" altLang="en-US" dirty="0" smtClean="0"/>
              <a:t>数据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200" y="983218"/>
            <a:ext cx="4724400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配置 </a:t>
            </a:r>
            <a:r>
              <a:rPr kumimoji="1" lang="en-US" altLang="zh-CN" dirty="0" err="1" smtClean="0"/>
              <a:t>Greenplum</a:t>
            </a:r>
            <a:r>
              <a:rPr kumimoji="1" lang="zh-CN" altLang="en-US" dirty="0" smtClean="0"/>
              <a:t> 适配器：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配置数据库 </a:t>
            </a:r>
            <a:r>
              <a:rPr kumimoji="1" lang="en-US" altLang="zh-CN" dirty="0" smtClean="0"/>
              <a:t>URL</a:t>
            </a:r>
          </a:p>
          <a:p>
            <a:r>
              <a:rPr kumimoji="1" lang="zh-CN" altLang="en-US" dirty="0" smtClean="0"/>
              <a:t>配置需要实时导入的表清单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276350"/>
            <a:ext cx="4499720" cy="29527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4338519" y="2364343"/>
            <a:ext cx="1250394" cy="31646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 algn="ctr" defTabSz="825500">
              <a:defRPr sz="11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algn="ctr" defTabSz="825500">
              <a:defRPr sz="11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algn="ctr" defTabSz="825500">
              <a:defRPr sz="11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algn="ctr" defTabSz="825500">
              <a:defRPr sz="11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algn="ctr" defTabSz="825500">
              <a:defRPr sz="112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457200" algn="ctr" defTabSz="825500">
              <a:defRPr sz="112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914400" algn="ctr" defTabSz="825500">
              <a:defRPr sz="112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1371600" algn="ctr" defTabSz="825500">
              <a:defRPr sz="112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1828800" algn="ctr" defTabSz="825500">
              <a:defRPr sz="112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algn="dist"/>
            <a:r>
              <a:rPr lang="en-US" altLang="zh-CN" sz="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STREAMING PLATFORM</a:t>
            </a:r>
          </a:p>
        </p:txBody>
      </p:sp>
      <p:sp>
        <p:nvSpPr>
          <p:cNvPr id="4" name="标题 10"/>
          <p:cNvSpPr>
            <a:spLocks noGrp="1"/>
          </p:cNvSpPr>
          <p:nvPr/>
        </p:nvSpPr>
        <p:spPr>
          <a:xfrm>
            <a:off x="4288716" y="2180034"/>
            <a:ext cx="1350000" cy="237411"/>
          </a:xfrm>
          <a:prstGeom prst="rect">
            <a:avLst/>
          </a:prstGeom>
        </p:spPr>
        <p:txBody>
          <a:bodyPr vert="horz" lIns="34290" tIns="17145" rIns="34290" bIns="17145" rtlCol="0" anchor="ctr">
            <a:noAutofit/>
            <a:scene3d>
              <a:camera prst="orthographicFront"/>
              <a:lightRig rig="threePt" dir="t"/>
            </a:scene3d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CN" sz="1875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</a:rPr>
              <a:t>THANKS</a:t>
            </a:r>
          </a:p>
        </p:txBody>
      </p:sp>
      <p:pic>
        <p:nvPicPr>
          <p:cNvPr id="5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09" y="2016284"/>
            <a:ext cx="595074" cy="565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>
    <p:push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 </a:t>
            </a:r>
            <a:r>
              <a:rPr kumimoji="1" lang="zh-CN" altLang="en-US" dirty="0" smtClean="0"/>
              <a:t>创新的数据科学分析方式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460347" y="1070371"/>
            <a:ext cx="8223305" cy="3539430"/>
          </a:xfrm>
        </p:spPr>
        <p:txBody>
          <a:bodyPr/>
          <a:lstStyle/>
          <a:p>
            <a:r>
              <a:rPr lang="zh-CN" altLang="en-US" sz="2000" b="1" dirty="0" smtClean="0"/>
              <a:t>机器学习</a:t>
            </a:r>
            <a:endParaRPr lang="en-US" altLang="zh-CN" sz="2000" b="1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smtClean="0"/>
              <a:t>ML</a:t>
            </a:r>
            <a:r>
              <a:rPr lang="en-US" altLang="zh-CN" dirty="0"/>
              <a:t>(</a:t>
            </a:r>
            <a:r>
              <a:rPr lang="en-US" altLang="zh-CN" dirty="0" err="1"/>
              <a:t>Scikit</a:t>
            </a:r>
            <a:r>
              <a:rPr lang="en-US" altLang="zh-CN" dirty="0"/>
              <a:t>-Learn, </a:t>
            </a:r>
            <a:r>
              <a:rPr lang="en-US" altLang="zh-CN" dirty="0" err="1"/>
              <a:t>MLlib</a:t>
            </a:r>
            <a:r>
              <a:rPr lang="en-US" altLang="zh-CN" dirty="0"/>
              <a:t>, </a:t>
            </a:r>
            <a:r>
              <a:rPr lang="en-US" altLang="zh-CN" dirty="0" err="1"/>
              <a:t>XGboost</a:t>
            </a:r>
            <a:r>
              <a:rPr lang="en-US" altLang="zh-CN" dirty="0"/>
              <a:t>) </a:t>
            </a:r>
            <a:r>
              <a:rPr lang="zh-CN" altLang="en-US" dirty="0"/>
              <a:t>等机器学习算法</a:t>
            </a:r>
            <a:r>
              <a:rPr lang="en-US" altLang="zh-CN" dirty="0"/>
              <a:t>, </a:t>
            </a:r>
            <a:r>
              <a:rPr lang="zh-CN" altLang="en-US" dirty="0"/>
              <a:t>在可视化界面上构建和优化算法模型</a:t>
            </a:r>
            <a:r>
              <a:rPr lang="en-US" altLang="zh-CN" dirty="0"/>
              <a:t>(R </a:t>
            </a:r>
            <a:r>
              <a:rPr lang="zh-CN" altLang="en-US" dirty="0"/>
              <a:t>或 </a:t>
            </a:r>
            <a:r>
              <a:rPr lang="en-US" altLang="zh-CN" dirty="0"/>
              <a:t>Python), </a:t>
            </a:r>
            <a:r>
              <a:rPr lang="zh-CN" altLang="en-US" dirty="0"/>
              <a:t>算法运行后在可视化界面上获得统计反馈</a:t>
            </a:r>
          </a:p>
          <a:p>
            <a:endParaRPr lang="zh-CN" altLang="en-US" sz="2000" dirty="0"/>
          </a:p>
          <a:p>
            <a:r>
              <a:rPr lang="zh-CN" altLang="en-US" sz="2000" b="1" dirty="0"/>
              <a:t>自动化</a:t>
            </a:r>
            <a:r>
              <a:rPr lang="zh-CN" altLang="en-US" sz="2000" b="1" dirty="0" smtClean="0"/>
              <a:t>工作流</a:t>
            </a:r>
            <a:endParaRPr lang="en-US" altLang="zh-CN" sz="2000" b="1" dirty="0" smtClean="0"/>
          </a:p>
          <a:p>
            <a:r>
              <a:rPr lang="zh-CN" altLang="en-US" dirty="0" smtClean="0"/>
              <a:t>将数据准备</a:t>
            </a:r>
            <a:r>
              <a:rPr lang="zh-CN" altLang="en-US" dirty="0"/>
              <a:t>、数据建模、算法运行在一个可视化工作流平台上实现，同时满足数据工程师、数据分析员、数据科学家的工作需求，包括数据准备、数据建模、模型部署、算法运行等操作</a:t>
            </a:r>
          </a:p>
          <a:p>
            <a:endParaRPr lang="zh-CN" altLang="en-US" sz="2000" dirty="0"/>
          </a:p>
          <a:p>
            <a:r>
              <a:rPr lang="zh-CN" altLang="en-US" sz="2000" dirty="0" smtClean="0"/>
              <a:t>场景监</a:t>
            </a:r>
            <a:r>
              <a:rPr lang="zh-CN" altLang="en-US" sz="2000" dirty="0"/>
              <a:t>控和版本</a:t>
            </a:r>
            <a:r>
              <a:rPr lang="zh-CN" altLang="en-US" sz="2000" dirty="0" smtClean="0"/>
              <a:t>控制</a:t>
            </a:r>
            <a:endParaRPr lang="en-US" altLang="zh-CN" sz="2000" dirty="0" smtClean="0"/>
          </a:p>
          <a:p>
            <a:r>
              <a:rPr lang="zh-CN" altLang="en-US" dirty="0" smtClean="0"/>
              <a:t>保证场景监控与数据校验策略能够无缝</a:t>
            </a:r>
            <a:r>
              <a:rPr lang="zh-CN" altLang="en-US" dirty="0"/>
              <a:t>集成，来保证数据的一致性。如果运行模型分析出现故障，则可以回退到以前的版本</a:t>
            </a:r>
          </a:p>
        </p:txBody>
      </p:sp>
    </p:spTree>
    <p:extLst>
      <p:ext uri="{BB962C8B-B14F-4D97-AF65-F5344CB8AC3E}">
        <p14:creationId xmlns:p14="http://schemas.microsoft.com/office/powerpoint/2010/main" val="116523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/>
              <a:t>DSP </a:t>
            </a:r>
            <a:r>
              <a:rPr kumimoji="1" lang="en-US" altLang="en-US" dirty="0" smtClean="0"/>
              <a:t>创建数据分析项目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81150"/>
            <a:ext cx="6553200" cy="25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</a:t>
            </a:r>
            <a:r>
              <a:rPr kumimoji="1" lang="zh-CN" altLang="en-US" dirty="0" smtClean="0"/>
              <a:t> </a:t>
            </a:r>
            <a:r>
              <a:rPr kumimoji="1" lang="en-US" altLang="en-US" dirty="0" smtClean="0"/>
              <a:t>项目</a:t>
            </a:r>
            <a:r>
              <a:rPr kumimoji="1" lang="zh-CN" altLang="en-US" dirty="0" smtClean="0"/>
              <a:t>仪表盘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237489"/>
            <a:ext cx="5029200" cy="1477261"/>
          </a:xfrm>
          <a:prstGeom prst="rect">
            <a:avLst/>
          </a:prstGeom>
        </p:spPr>
      </p:pic>
      <p:cxnSp>
        <p:nvCxnSpPr>
          <p:cNvPr id="9" name="肘形连接符 8"/>
          <p:cNvCxnSpPr>
            <a:stCxn id="4" idx="2"/>
            <a:endCxn id="12" idx="1"/>
          </p:cNvCxnSpPr>
          <p:nvPr/>
        </p:nvCxnSpPr>
        <p:spPr>
          <a:xfrm rot="16200000" flipH="1">
            <a:off x="5175816" y="2806134"/>
            <a:ext cx="316369" cy="2133600"/>
          </a:xfrm>
          <a:prstGeom prst="bentConnector2">
            <a:avLst/>
          </a:prstGeom>
          <a:ln w="9525" cmpd="sng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9150"/>
            <a:ext cx="3149715" cy="11915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333750"/>
            <a:ext cx="2514600" cy="1394738"/>
          </a:xfrm>
          <a:prstGeom prst="rect">
            <a:avLst/>
          </a:prstGeom>
        </p:spPr>
      </p:pic>
      <p:cxnSp>
        <p:nvCxnSpPr>
          <p:cNvPr id="15" name="肘形连接符 14"/>
          <p:cNvCxnSpPr>
            <a:stCxn id="4" idx="0"/>
            <a:endCxn id="11" idx="3"/>
          </p:cNvCxnSpPr>
          <p:nvPr/>
        </p:nvCxnSpPr>
        <p:spPr>
          <a:xfrm rot="16200000" flipV="1">
            <a:off x="3297168" y="1267456"/>
            <a:ext cx="822581" cy="1117485"/>
          </a:xfrm>
          <a:prstGeom prst="bentConnector2">
            <a:avLst/>
          </a:prstGeom>
          <a:ln w="9525" cmpd="sng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4" idx="3"/>
            <a:endCxn id="22" idx="2"/>
          </p:cNvCxnSpPr>
          <p:nvPr/>
        </p:nvCxnSpPr>
        <p:spPr>
          <a:xfrm flipV="1">
            <a:off x="6781800" y="1804002"/>
            <a:ext cx="95021" cy="1172118"/>
          </a:xfrm>
          <a:prstGeom prst="bentConnector2">
            <a:avLst/>
          </a:prstGeom>
          <a:ln w="9525" cmpd="sng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971550"/>
            <a:ext cx="2171241" cy="83245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3486150"/>
            <a:ext cx="2196852" cy="1276350"/>
          </a:xfrm>
          <a:prstGeom prst="rect">
            <a:avLst/>
          </a:prstGeom>
        </p:spPr>
      </p:pic>
      <p:cxnSp>
        <p:nvCxnSpPr>
          <p:cNvPr id="26" name="肘形连接符 25"/>
          <p:cNvCxnSpPr>
            <a:stCxn id="4" idx="1"/>
            <a:endCxn id="25" idx="0"/>
          </p:cNvCxnSpPr>
          <p:nvPr/>
        </p:nvCxnSpPr>
        <p:spPr>
          <a:xfrm rot="10800000" flipV="1">
            <a:off x="1250826" y="2976120"/>
            <a:ext cx="501774" cy="510030"/>
          </a:xfrm>
          <a:prstGeom prst="bentConnector2">
            <a:avLst/>
          </a:prstGeom>
          <a:ln w="9525" cmpd="sng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371600" y="202072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添加数据集</a:t>
            </a:r>
            <a:endParaRPr kumimoji="1" lang="zh-CN" altLang="en-US" sz="1000" dirty="0"/>
          </a:p>
        </p:txBody>
      </p:sp>
      <p:sp>
        <p:nvSpPr>
          <p:cNvPr id="34" name="文本框 33"/>
          <p:cNvSpPr txBox="1"/>
          <p:nvPr/>
        </p:nvSpPr>
        <p:spPr>
          <a:xfrm>
            <a:off x="533400" y="325755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构建模型</a:t>
            </a:r>
            <a:endParaRPr kumimoji="1" lang="zh-CN" altLang="en-US" sz="10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543800" y="3087529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运行分析</a:t>
            </a:r>
            <a:endParaRPr kumimoji="1" lang="zh-CN" altLang="en-US" sz="1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6553200" y="66675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dirty="0" smtClean="0"/>
              <a:t>建模脚本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8758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 smtClean="0"/>
              <a:t>DSP</a:t>
            </a:r>
            <a:r>
              <a:rPr kumimoji="1" lang="zh-CN" altLang="en-US" dirty="0" smtClean="0"/>
              <a:t>可视化建模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9750"/>
            <a:ext cx="4195785" cy="2133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15000" y="1487329"/>
            <a:ext cx="2743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lvl="0">
              <a:buClr>
                <a:srgbClr val="5F6764"/>
              </a:buClr>
              <a:buSzPct val="100000"/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为数据集添加预测模型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952750"/>
            <a:ext cx="4038600" cy="12966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80212" y="2630329"/>
            <a:ext cx="12105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1600" lvl="0">
              <a:buClr>
                <a:srgbClr val="5F6764"/>
              </a:buClr>
              <a:buSzPct val="100000"/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点击打开预测模型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9766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080" y="244700"/>
            <a:ext cx="8355838" cy="492443"/>
          </a:xfrm>
        </p:spPr>
        <p:txBody>
          <a:bodyPr/>
          <a:lstStyle/>
          <a:p>
            <a:r>
              <a:rPr kumimoji="1" lang="en-US" altLang="zh-CN" dirty="0"/>
              <a:t>DSP</a:t>
            </a:r>
            <a:r>
              <a:rPr kumimoji="1" lang="zh-CN" altLang="en-US" dirty="0" smtClean="0"/>
              <a:t>可视化建模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962610"/>
            <a:ext cx="3272003" cy="24556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15000" y="1487329"/>
            <a:ext cx="2743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lvl="0">
              <a:buClr>
                <a:srgbClr val="5F6764"/>
              </a:buClr>
              <a:buSzPct val="100000"/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点击构建预测模型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1" y="2038350"/>
            <a:ext cx="4504509" cy="23622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76400" y="1493611"/>
            <a:ext cx="2743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lvl="0">
              <a:buClr>
                <a:srgbClr val="5F6764"/>
              </a:buClr>
              <a:buSzPct val="100000"/>
            </a:pPr>
            <a:r>
              <a:rPr lang="zh-CN" altLang="en-US" sz="1000" dirty="0" smtClean="0">
                <a:solidFill>
                  <a:schemeClr val="bg1">
                    <a:lumMod val="50000"/>
                  </a:schemeClr>
                </a:solidFill>
                <a:latin typeface="Lato"/>
                <a:ea typeface="Lato"/>
                <a:cs typeface="Lato"/>
                <a:sym typeface="Lato"/>
              </a:rPr>
              <a:t>选择模型进行训练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992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1419</Words>
  <Application>Microsoft Macintosh PowerPoint</Application>
  <PresentationFormat>全屏显示(16:9)</PresentationFormat>
  <Paragraphs>329</Paragraphs>
  <Slides>43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Theme</vt:lpstr>
      <vt:lpstr>PowerPoint 演示文稿</vt:lpstr>
      <vt:lpstr>Data Science Platform介绍 </vt:lpstr>
      <vt:lpstr> DSP一站式数据科学分析平台</vt:lpstr>
      <vt:lpstr>DSP 创新的数据科学分析方式</vt:lpstr>
      <vt:lpstr>DSP 创新的数据科学分析方式</vt:lpstr>
      <vt:lpstr>DSP 创建数据分析项目</vt:lpstr>
      <vt:lpstr>DSP 项目仪表盘</vt:lpstr>
      <vt:lpstr>DSP可视化建模</vt:lpstr>
      <vt:lpstr>DSP可视化建模</vt:lpstr>
      <vt:lpstr>DSP 抽取加载(离线)</vt:lpstr>
      <vt:lpstr>DSP 抽取加载(离线)</vt:lpstr>
      <vt:lpstr>DSP 实验室</vt:lpstr>
      <vt:lpstr>DSP 数据准备和预览</vt:lpstr>
      <vt:lpstr>DSP 机器学习建模</vt:lpstr>
      <vt:lpstr>DSP 机器学习建模</vt:lpstr>
      <vt:lpstr>DSP 可视化工作流</vt:lpstr>
      <vt:lpstr>DSP 场景监控</vt:lpstr>
      <vt:lpstr>DSP 内置SparkDB</vt:lpstr>
      <vt:lpstr>PowerPoint 演示文稿</vt:lpstr>
      <vt:lpstr>SparkDB整体架构 </vt:lpstr>
      <vt:lpstr>SparkDB vs Open Source Spark</vt:lpstr>
      <vt:lpstr>SparkDB vs Open Source Spark</vt:lpstr>
      <vt:lpstr>SparkDB vs Open Source Spark</vt:lpstr>
      <vt:lpstr>PowerPoint 演示文稿</vt:lpstr>
      <vt:lpstr>PowerPoint 演示文稿</vt:lpstr>
      <vt:lpstr>基本SQL示例</vt:lpstr>
      <vt:lpstr>SQL 示例</vt:lpstr>
      <vt:lpstr>PowerPoint 演示文稿</vt:lpstr>
      <vt:lpstr>R 语言分析界面</vt:lpstr>
      <vt:lpstr>R应用加入并行处理能力</vt:lpstr>
      <vt:lpstr>R 语言分析加入到工作流</vt:lpstr>
      <vt:lpstr>PowerPoint 演示文稿</vt:lpstr>
      <vt:lpstr>TD数仓数据卸载与实时流处理</vt:lpstr>
      <vt:lpstr>PowerPoint 演示文稿</vt:lpstr>
      <vt:lpstr>Greenplum与Hadoop交互数据</vt:lpstr>
      <vt:lpstr>Greenplum与Hadoop交互数据</vt:lpstr>
      <vt:lpstr>Greenplum与Hadoop交互数据</vt:lpstr>
      <vt:lpstr>Greenplum与Hadoop交互数据</vt:lpstr>
      <vt:lpstr>Greenplum与Hadoop交互数据</vt:lpstr>
      <vt:lpstr>Greenplum与Hadoop交互数据</vt:lpstr>
      <vt:lpstr>Greenplum与Hadoop同步数据</vt:lpstr>
      <vt:lpstr>Greenplum与Hadoop同步数据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yang theseus</cp:lastModifiedBy>
  <cp:revision>667</cp:revision>
  <dcterms:created xsi:type="dcterms:W3CDTF">2017-02-15T08:00:00Z</dcterms:created>
  <dcterms:modified xsi:type="dcterms:W3CDTF">2017-05-12T23:45:57Z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2017-02-15T00:00:00Z</vt:filetime>
  </property>
  <property fmtid="{D5CDD505-2E9C-101B-9397-08002B2CF9AE}" pid="3" name="LastSaved">
    <vt:filetime>2017-02-15T00:00:00Z</vt:filetime>
  </property>
  <property fmtid="{D5CDD505-2E9C-101B-9397-08002B2CF9AE}" pid="4" name="KSOProductBuildVer">
    <vt:lpwstr>2052-10.8.0.5715</vt:lpwstr>
  </property>
</Properties>
</file>